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79" r:id="rId6"/>
    <p:sldId id="261" r:id="rId7"/>
    <p:sldId id="294" r:id="rId8"/>
    <p:sldId id="286" r:id="rId9"/>
    <p:sldId id="295" r:id="rId10"/>
    <p:sldId id="296" r:id="rId11"/>
    <p:sldId id="298" r:id="rId12"/>
    <p:sldId id="268" r:id="rId13"/>
    <p:sldId id="271" r:id="rId14"/>
    <p:sldId id="297" r:id="rId15"/>
    <p:sldId id="276" r:id="rId16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0082C8"/>
    <a:srgbClr val="F05A28"/>
    <a:srgbClr val="FF6600"/>
    <a:srgbClr val="FA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nina\Desktop\&#1044;&#1086;&#1082;&#1091;&#1084;&#1077;&#1085;&#1090;&#1099;\&#1055;&#1088;&#1077;&#1079;&#1077;&#1085;&#1090;&#1072;&#1094;&#1080;&#1103;\&#1044;&#1048;&#1040;&#1043;&#1056;&#1040;&#1052;&#1052;&#106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959611280884506"/>
                  <c:y val="-5.73401941288771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559003070791788E-4"/>
                  <c:y val="4.87923285636706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989255946406126"/>
                  <c:y val="8.7806732858849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'СЛАЙД 7'!$A$1:$A$3</c:f>
              <c:numCache>
                <c:formatCode>#,##0.00</c:formatCode>
                <c:ptCount val="3"/>
                <c:pt idx="0">
                  <c:v>134.6</c:v>
                </c:pt>
                <c:pt idx="1">
                  <c:v>12.42</c:v>
                </c:pt>
                <c:pt idx="2">
                  <c:v>13.16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9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746639062494184E-2"/>
                  <c:y val="-0.334890869080570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443560618288517"/>
                  <c:y val="4.29808951638459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047559351835453E-2"/>
                  <c:y val="4.29808951638457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4754394951258929"/>
                  <c:y val="4.298089516384596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'СЛАЙД 7'!$G$1:$G$5</c:f>
              <c:numCache>
                <c:formatCode>#,##0.00</c:formatCode>
                <c:ptCount val="5"/>
                <c:pt idx="0">
                  <c:v>1803.3661978599996</c:v>
                </c:pt>
                <c:pt idx="1">
                  <c:v>90.194074470000004</c:v>
                </c:pt>
                <c:pt idx="2">
                  <c:v>18</c:v>
                </c:pt>
                <c:pt idx="3">
                  <c:v>158.16138443</c:v>
                </c:pt>
                <c:pt idx="4">
                  <c:v>68.184479949999997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26E0E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8'!$A$2:$A$3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'СЛАЙД 8'!$B$2:$B$3</c:f>
              <c:numCache>
                <c:formatCode>General</c:formatCode>
                <c:ptCount val="2"/>
                <c:pt idx="0">
                  <c:v>1803.37</c:v>
                </c:pt>
                <c:pt idx="1">
                  <c:v>1272.04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459832"/>
        <c:axId val="223463360"/>
      </c:barChart>
      <c:catAx>
        <c:axId val="22345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3463360"/>
        <c:crosses val="autoZero"/>
        <c:auto val="1"/>
        <c:lblAlgn val="ctr"/>
        <c:lblOffset val="100"/>
        <c:noMultiLvlLbl val="0"/>
      </c:catAx>
      <c:valAx>
        <c:axId val="223463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5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2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13'!$A$5:$A$10</c:f>
              <c:strCache>
                <c:ptCount val="6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  <c:pt idx="4">
                  <c:v>2029 год</c:v>
                </c:pt>
                <c:pt idx="5">
                  <c:v>2030 год</c:v>
                </c:pt>
              </c:strCache>
            </c:strRef>
          </c:cat>
          <c:val>
            <c:numRef>
              <c:f>'СЛАЙД 13'!$B$5:$B$10</c:f>
              <c:numCache>
                <c:formatCode>#,##0.00</c:formatCode>
                <c:ptCount val="6"/>
                <c:pt idx="0">
                  <c:v>2710.47</c:v>
                </c:pt>
                <c:pt idx="1">
                  <c:v>1981.43</c:v>
                </c:pt>
                <c:pt idx="2">
                  <c:v>2011.99</c:v>
                </c:pt>
                <c:pt idx="3">
                  <c:v>1764.54</c:v>
                </c:pt>
                <c:pt idx="4">
                  <c:v>1764.54</c:v>
                </c:pt>
                <c:pt idx="5">
                  <c:v>1764.54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31016"/>
        <c:axId val="103031800"/>
      </c:barChart>
      <c:catAx>
        <c:axId val="10303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31800"/>
        <c:crosses val="autoZero"/>
        <c:auto val="1"/>
        <c:lblAlgn val="ctr"/>
        <c:lblOffset val="100"/>
        <c:noMultiLvlLbl val="0"/>
      </c:catAx>
      <c:valAx>
        <c:axId val="10303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031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8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4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3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46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3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5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3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65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99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B448-D015-46B4-B4AE-6B57A9DF12AD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2B5F-EED5-4531-A53D-AC0443C97FB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8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2800"/>
          <p:cNvGrpSpPr/>
          <p:nvPr/>
        </p:nvGrpSpPr>
        <p:grpSpPr>
          <a:xfrm>
            <a:off x="-30873" y="2115570"/>
            <a:ext cx="12235815" cy="4820285"/>
            <a:chOff x="0" y="0"/>
            <a:chExt cx="12236196" cy="4820411"/>
          </a:xfrm>
        </p:grpSpPr>
        <p:sp>
          <p:nvSpPr>
            <p:cNvPr id="5" name="Shape 13517"/>
            <p:cNvSpPr/>
            <p:nvPr/>
          </p:nvSpPr>
          <p:spPr>
            <a:xfrm>
              <a:off x="0" y="0"/>
              <a:ext cx="12236196" cy="4820411"/>
            </a:xfrm>
            <a:custGeom>
              <a:avLst/>
              <a:gdLst/>
              <a:ahLst/>
              <a:cxnLst/>
              <a:rect l="0" t="0" r="0" b="0"/>
              <a:pathLst>
                <a:path w="12236196" h="4820411">
                  <a:moveTo>
                    <a:pt x="0" y="0"/>
                  </a:moveTo>
                  <a:lnTo>
                    <a:pt x="12236196" y="0"/>
                  </a:lnTo>
                  <a:lnTo>
                    <a:pt x="12236196" y="4820411"/>
                  </a:lnTo>
                  <a:lnTo>
                    <a:pt x="0" y="482041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2C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6" name="Picture 12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11757" y="1162319"/>
              <a:ext cx="8481568" cy="609600"/>
            </a:xfrm>
            <a:prstGeom prst="rect">
              <a:avLst/>
            </a:prstGeom>
          </p:spPr>
        </p:pic>
        <p:pic>
          <p:nvPicPr>
            <p:cNvPr id="7" name="Picture 1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11757" y="1709929"/>
              <a:ext cx="8909938" cy="609600"/>
            </a:xfrm>
            <a:prstGeom prst="rect">
              <a:avLst/>
            </a:prstGeom>
          </p:spPr>
        </p:pic>
      </p:grpSp>
      <p:grpSp>
        <p:nvGrpSpPr>
          <p:cNvPr id="10" name="Group 12801"/>
          <p:cNvGrpSpPr/>
          <p:nvPr/>
        </p:nvGrpSpPr>
        <p:grpSpPr>
          <a:xfrm>
            <a:off x="575218" y="595204"/>
            <a:ext cx="3430277" cy="1007744"/>
            <a:chOff x="0" y="0"/>
            <a:chExt cx="3430640" cy="1007788"/>
          </a:xfrm>
        </p:grpSpPr>
        <p:sp>
          <p:nvSpPr>
            <p:cNvPr id="11" name="Shape 8"/>
            <p:cNvSpPr/>
            <p:nvPr/>
          </p:nvSpPr>
          <p:spPr>
            <a:xfrm>
              <a:off x="1022569" y="123214"/>
              <a:ext cx="136615" cy="289307"/>
            </a:xfrm>
            <a:custGeom>
              <a:avLst/>
              <a:gdLst/>
              <a:ahLst/>
              <a:cxnLst/>
              <a:rect l="0" t="0" r="0" b="0"/>
              <a:pathLst>
                <a:path w="136615" h="289307">
                  <a:moveTo>
                    <a:pt x="0" y="0"/>
                  </a:moveTo>
                  <a:lnTo>
                    <a:pt x="136615" y="0"/>
                  </a:lnTo>
                  <a:lnTo>
                    <a:pt x="136615" y="19364"/>
                  </a:lnTo>
                  <a:lnTo>
                    <a:pt x="115919" y="19364"/>
                  </a:lnTo>
                  <a:lnTo>
                    <a:pt x="115919" y="271325"/>
                  </a:lnTo>
                  <a:lnTo>
                    <a:pt x="136615" y="271325"/>
                  </a:lnTo>
                  <a:lnTo>
                    <a:pt x="136615" y="289307"/>
                  </a:lnTo>
                  <a:lnTo>
                    <a:pt x="74526" y="289307"/>
                  </a:lnTo>
                  <a:lnTo>
                    <a:pt x="74526" y="271325"/>
                  </a:lnTo>
                  <a:lnTo>
                    <a:pt x="93842" y="271325"/>
                  </a:lnTo>
                  <a:lnTo>
                    <a:pt x="93842" y="19364"/>
                  </a:lnTo>
                  <a:lnTo>
                    <a:pt x="41393" y="19364"/>
                  </a:lnTo>
                  <a:lnTo>
                    <a:pt x="41393" y="271325"/>
                  </a:lnTo>
                  <a:lnTo>
                    <a:pt x="62089" y="271325"/>
                  </a:lnTo>
                  <a:lnTo>
                    <a:pt x="62089" y="289307"/>
                  </a:lnTo>
                  <a:lnTo>
                    <a:pt x="0" y="289307"/>
                  </a:lnTo>
                  <a:lnTo>
                    <a:pt x="0" y="271325"/>
                  </a:lnTo>
                  <a:lnTo>
                    <a:pt x="19317" y="271325"/>
                  </a:lnTo>
                  <a:lnTo>
                    <a:pt x="19317" y="19364"/>
                  </a:lnTo>
                  <a:lnTo>
                    <a:pt x="0" y="193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2" name="Shape 9"/>
            <p:cNvSpPr/>
            <p:nvPr/>
          </p:nvSpPr>
          <p:spPr>
            <a:xfrm>
              <a:off x="1160564" y="211607"/>
              <a:ext cx="62788" cy="261830"/>
            </a:xfrm>
            <a:custGeom>
              <a:avLst/>
              <a:gdLst/>
              <a:ahLst/>
              <a:cxnLst/>
              <a:rect l="0" t="0" r="0" b="0"/>
              <a:pathLst>
                <a:path w="62788" h="261830">
                  <a:moveTo>
                    <a:pt x="62788" y="0"/>
                  </a:moveTo>
                  <a:lnTo>
                    <a:pt x="62788" y="16934"/>
                  </a:lnTo>
                  <a:lnTo>
                    <a:pt x="53201" y="18730"/>
                  </a:lnTo>
                  <a:cubicBezTo>
                    <a:pt x="44076" y="22691"/>
                    <a:pt x="38633" y="33078"/>
                    <a:pt x="38633" y="52803"/>
                  </a:cubicBezTo>
                  <a:lnTo>
                    <a:pt x="38633" y="149699"/>
                  </a:lnTo>
                  <a:cubicBezTo>
                    <a:pt x="38633" y="170466"/>
                    <a:pt x="44171" y="184316"/>
                    <a:pt x="60728" y="184316"/>
                  </a:cubicBezTo>
                  <a:lnTo>
                    <a:pt x="62788" y="183938"/>
                  </a:lnTo>
                  <a:lnTo>
                    <a:pt x="62788" y="202906"/>
                  </a:lnTo>
                  <a:lnTo>
                    <a:pt x="50377" y="200059"/>
                  </a:lnTo>
                  <a:cubicBezTo>
                    <a:pt x="45546" y="197461"/>
                    <a:pt x="41402" y="193307"/>
                    <a:pt x="38633" y="187082"/>
                  </a:cubicBezTo>
                  <a:lnTo>
                    <a:pt x="38633" y="242447"/>
                  </a:lnTo>
                  <a:lnTo>
                    <a:pt x="53829" y="242447"/>
                  </a:lnTo>
                  <a:lnTo>
                    <a:pt x="53829" y="261830"/>
                  </a:lnTo>
                  <a:lnTo>
                    <a:pt x="0" y="261830"/>
                  </a:lnTo>
                  <a:lnTo>
                    <a:pt x="0" y="242447"/>
                  </a:lnTo>
                  <a:lnTo>
                    <a:pt x="16557" y="242447"/>
                  </a:lnTo>
                  <a:lnTo>
                    <a:pt x="16557" y="19569"/>
                  </a:lnTo>
                  <a:lnTo>
                    <a:pt x="0" y="19569"/>
                  </a:lnTo>
                  <a:lnTo>
                    <a:pt x="0" y="186"/>
                  </a:lnTo>
                  <a:lnTo>
                    <a:pt x="35874" y="186"/>
                  </a:lnTo>
                  <a:lnTo>
                    <a:pt x="35874" y="22336"/>
                  </a:lnTo>
                  <a:cubicBezTo>
                    <a:pt x="38642" y="16112"/>
                    <a:pt x="42096" y="9883"/>
                    <a:pt x="47445" y="5210"/>
                  </a:cubicBezTo>
                  <a:lnTo>
                    <a:pt x="62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Shape 10"/>
            <p:cNvSpPr/>
            <p:nvPr/>
          </p:nvSpPr>
          <p:spPr>
            <a:xfrm>
              <a:off x="1223352" y="209027"/>
              <a:ext cx="46231" cy="206279"/>
            </a:xfrm>
            <a:custGeom>
              <a:avLst/>
              <a:gdLst/>
              <a:ahLst/>
              <a:cxnLst/>
              <a:rect l="0" t="0" r="0" b="0"/>
              <a:pathLst>
                <a:path w="46231" h="206279">
                  <a:moveTo>
                    <a:pt x="7598" y="0"/>
                  </a:moveTo>
                  <a:cubicBezTo>
                    <a:pt x="28295" y="0"/>
                    <a:pt x="46231" y="12467"/>
                    <a:pt x="46231" y="47065"/>
                  </a:cubicBezTo>
                  <a:lnTo>
                    <a:pt x="46231" y="155046"/>
                  </a:lnTo>
                  <a:cubicBezTo>
                    <a:pt x="46231" y="184130"/>
                    <a:pt x="33813" y="206279"/>
                    <a:pt x="3459" y="206279"/>
                  </a:cubicBezTo>
                  <a:lnTo>
                    <a:pt x="0" y="205486"/>
                  </a:lnTo>
                  <a:lnTo>
                    <a:pt x="0" y="186518"/>
                  </a:lnTo>
                  <a:lnTo>
                    <a:pt x="8439" y="184969"/>
                  </a:lnTo>
                  <a:cubicBezTo>
                    <a:pt x="17946" y="181008"/>
                    <a:pt x="24155" y="170621"/>
                    <a:pt x="24155" y="150896"/>
                  </a:cubicBezTo>
                  <a:lnTo>
                    <a:pt x="24155" y="51233"/>
                  </a:lnTo>
                  <a:cubicBezTo>
                    <a:pt x="24155" y="33233"/>
                    <a:pt x="17256" y="19383"/>
                    <a:pt x="699" y="19383"/>
                  </a:cubicBezTo>
                  <a:lnTo>
                    <a:pt x="0" y="19514"/>
                  </a:lnTo>
                  <a:lnTo>
                    <a:pt x="0" y="2580"/>
                  </a:lnTo>
                  <a:lnTo>
                    <a:pt x="75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Shape 11"/>
            <p:cNvSpPr/>
            <p:nvPr/>
          </p:nvSpPr>
          <p:spPr>
            <a:xfrm>
              <a:off x="1291660" y="298147"/>
              <a:ext cx="51060" cy="117159"/>
            </a:xfrm>
            <a:custGeom>
              <a:avLst/>
              <a:gdLst/>
              <a:ahLst/>
              <a:cxnLst/>
              <a:rect l="0" t="0" r="0" b="0"/>
              <a:pathLst>
                <a:path w="51060" h="117159">
                  <a:moveTo>
                    <a:pt x="51060" y="0"/>
                  </a:moveTo>
                  <a:lnTo>
                    <a:pt x="51060" y="18137"/>
                  </a:lnTo>
                  <a:lnTo>
                    <a:pt x="41883" y="22689"/>
                  </a:lnTo>
                  <a:cubicBezTo>
                    <a:pt x="28295" y="32355"/>
                    <a:pt x="22076" y="46893"/>
                    <a:pt x="22076" y="64542"/>
                  </a:cubicBezTo>
                  <a:cubicBezTo>
                    <a:pt x="22076" y="81159"/>
                    <a:pt x="30373" y="96392"/>
                    <a:pt x="48310" y="96392"/>
                  </a:cubicBezTo>
                  <a:lnTo>
                    <a:pt x="51060" y="95858"/>
                  </a:lnTo>
                  <a:lnTo>
                    <a:pt x="51060" y="115613"/>
                  </a:lnTo>
                  <a:lnTo>
                    <a:pt x="45550" y="117159"/>
                  </a:lnTo>
                  <a:cubicBezTo>
                    <a:pt x="13798" y="117159"/>
                    <a:pt x="0" y="93608"/>
                    <a:pt x="0" y="65925"/>
                  </a:cubicBezTo>
                  <a:cubicBezTo>
                    <a:pt x="0" y="41014"/>
                    <a:pt x="10089" y="22327"/>
                    <a:pt x="30858" y="9282"/>
                  </a:cubicBezTo>
                  <a:lnTo>
                    <a:pt x="510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Shape 12"/>
            <p:cNvSpPr/>
            <p:nvPr/>
          </p:nvSpPr>
          <p:spPr>
            <a:xfrm>
              <a:off x="1302697" y="211386"/>
              <a:ext cx="40023" cy="69640"/>
            </a:xfrm>
            <a:custGeom>
              <a:avLst/>
              <a:gdLst/>
              <a:ahLst/>
              <a:cxnLst/>
              <a:rect l="0" t="0" r="0" b="0"/>
              <a:pathLst>
                <a:path w="40023" h="69640">
                  <a:moveTo>
                    <a:pt x="40023" y="0"/>
                  </a:moveTo>
                  <a:lnTo>
                    <a:pt x="40023" y="16763"/>
                  </a:lnTo>
                  <a:lnTo>
                    <a:pt x="33305" y="18129"/>
                  </a:lnTo>
                  <a:cubicBezTo>
                    <a:pt x="23216" y="22998"/>
                    <a:pt x="19335" y="34682"/>
                    <a:pt x="19335" y="50257"/>
                  </a:cubicBezTo>
                  <a:lnTo>
                    <a:pt x="19335" y="69640"/>
                  </a:lnTo>
                  <a:lnTo>
                    <a:pt x="0" y="69640"/>
                  </a:lnTo>
                  <a:lnTo>
                    <a:pt x="0" y="407"/>
                  </a:lnTo>
                  <a:lnTo>
                    <a:pt x="16576" y="407"/>
                  </a:lnTo>
                  <a:lnTo>
                    <a:pt x="16576" y="17023"/>
                  </a:lnTo>
                  <a:lnTo>
                    <a:pt x="17955" y="17023"/>
                  </a:lnTo>
                  <a:cubicBezTo>
                    <a:pt x="20715" y="10107"/>
                    <a:pt x="25544" y="5262"/>
                    <a:pt x="31236" y="2145"/>
                  </a:cubicBezTo>
                  <a:lnTo>
                    <a:pt x="400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Shape 13"/>
            <p:cNvSpPr/>
            <p:nvPr/>
          </p:nvSpPr>
          <p:spPr>
            <a:xfrm>
              <a:off x="1342720" y="209027"/>
              <a:ext cx="67617" cy="204733"/>
            </a:xfrm>
            <a:custGeom>
              <a:avLst/>
              <a:gdLst/>
              <a:ahLst/>
              <a:cxnLst/>
              <a:rect l="0" t="0" r="0" b="0"/>
              <a:pathLst>
                <a:path w="67617" h="204733">
                  <a:moveTo>
                    <a:pt x="9667" y="0"/>
                  </a:moveTo>
                  <a:cubicBezTo>
                    <a:pt x="38642" y="0"/>
                    <a:pt x="51060" y="19383"/>
                    <a:pt x="51060" y="49850"/>
                  </a:cubicBezTo>
                  <a:lnTo>
                    <a:pt x="51060" y="185513"/>
                  </a:lnTo>
                  <a:lnTo>
                    <a:pt x="67617" y="185513"/>
                  </a:lnTo>
                  <a:lnTo>
                    <a:pt x="67617" y="203494"/>
                  </a:lnTo>
                  <a:lnTo>
                    <a:pt x="33123" y="203494"/>
                  </a:lnTo>
                  <a:lnTo>
                    <a:pt x="33123" y="178579"/>
                  </a:lnTo>
                  <a:cubicBezTo>
                    <a:pt x="30364" y="188270"/>
                    <a:pt x="24845" y="195195"/>
                    <a:pt x="17946" y="199697"/>
                  </a:cubicBezTo>
                  <a:lnTo>
                    <a:pt x="0" y="204733"/>
                  </a:lnTo>
                  <a:lnTo>
                    <a:pt x="0" y="184978"/>
                  </a:lnTo>
                  <a:lnTo>
                    <a:pt x="10939" y="182851"/>
                  </a:lnTo>
                  <a:cubicBezTo>
                    <a:pt x="22775" y="177464"/>
                    <a:pt x="28984" y="163705"/>
                    <a:pt x="28984" y="139831"/>
                  </a:cubicBezTo>
                  <a:lnTo>
                    <a:pt x="28984" y="96915"/>
                  </a:lnTo>
                  <a:lnTo>
                    <a:pt x="6908" y="103831"/>
                  </a:lnTo>
                  <a:lnTo>
                    <a:pt x="0" y="107257"/>
                  </a:lnTo>
                  <a:lnTo>
                    <a:pt x="0" y="89120"/>
                  </a:lnTo>
                  <a:lnTo>
                    <a:pt x="4148" y="87215"/>
                  </a:lnTo>
                  <a:lnTo>
                    <a:pt x="28984" y="78915"/>
                  </a:lnTo>
                  <a:lnTo>
                    <a:pt x="28984" y="51233"/>
                  </a:lnTo>
                  <a:cubicBezTo>
                    <a:pt x="28984" y="26317"/>
                    <a:pt x="19326" y="18000"/>
                    <a:pt x="5528" y="18000"/>
                  </a:cubicBezTo>
                  <a:lnTo>
                    <a:pt x="0" y="19123"/>
                  </a:lnTo>
                  <a:lnTo>
                    <a:pt x="0" y="2360"/>
                  </a:lnTo>
                  <a:lnTo>
                    <a:pt x="96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Shape 14"/>
            <p:cNvSpPr/>
            <p:nvPr/>
          </p:nvSpPr>
          <p:spPr>
            <a:xfrm>
              <a:off x="1424135" y="211793"/>
              <a:ext cx="64177" cy="200728"/>
            </a:xfrm>
            <a:custGeom>
              <a:avLst/>
              <a:gdLst/>
              <a:ahLst/>
              <a:cxnLst/>
              <a:rect l="0" t="0" r="0" b="0"/>
              <a:pathLst>
                <a:path w="64177" h="200728">
                  <a:moveTo>
                    <a:pt x="0" y="0"/>
                  </a:moveTo>
                  <a:lnTo>
                    <a:pt x="62108" y="0"/>
                  </a:lnTo>
                  <a:lnTo>
                    <a:pt x="64177" y="397"/>
                  </a:lnTo>
                  <a:lnTo>
                    <a:pt x="64177" y="21728"/>
                  </a:lnTo>
                  <a:lnTo>
                    <a:pt x="57969" y="19383"/>
                  </a:lnTo>
                  <a:lnTo>
                    <a:pt x="38652" y="19383"/>
                  </a:lnTo>
                  <a:lnTo>
                    <a:pt x="38652" y="84448"/>
                  </a:lnTo>
                  <a:lnTo>
                    <a:pt x="59348" y="84448"/>
                  </a:lnTo>
                  <a:lnTo>
                    <a:pt x="64177" y="83409"/>
                  </a:lnTo>
                  <a:lnTo>
                    <a:pt x="64177" y="103429"/>
                  </a:lnTo>
                  <a:lnTo>
                    <a:pt x="59348" y="102448"/>
                  </a:lnTo>
                  <a:lnTo>
                    <a:pt x="38652" y="102448"/>
                  </a:lnTo>
                  <a:lnTo>
                    <a:pt x="38652" y="182746"/>
                  </a:lnTo>
                  <a:lnTo>
                    <a:pt x="59348" y="182746"/>
                  </a:lnTo>
                  <a:lnTo>
                    <a:pt x="64177" y="181684"/>
                  </a:lnTo>
                  <a:lnTo>
                    <a:pt x="64177" y="200211"/>
                  </a:lnTo>
                  <a:lnTo>
                    <a:pt x="60728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6576" y="182746"/>
                  </a:lnTo>
                  <a:lnTo>
                    <a:pt x="16576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15"/>
            <p:cNvSpPr/>
            <p:nvPr/>
          </p:nvSpPr>
          <p:spPr>
            <a:xfrm>
              <a:off x="1488313" y="212190"/>
              <a:ext cx="47602" cy="199814"/>
            </a:xfrm>
            <a:custGeom>
              <a:avLst/>
              <a:gdLst/>
              <a:ahLst/>
              <a:cxnLst/>
              <a:rect l="0" t="0" r="0" b="0"/>
              <a:pathLst>
                <a:path w="47602" h="199814">
                  <a:moveTo>
                    <a:pt x="0" y="0"/>
                  </a:moveTo>
                  <a:lnTo>
                    <a:pt x="18217" y="3496"/>
                  </a:lnTo>
                  <a:cubicBezTo>
                    <a:pt x="35098" y="11025"/>
                    <a:pt x="42083" y="28678"/>
                    <a:pt x="42083" y="49453"/>
                  </a:cubicBezTo>
                  <a:cubicBezTo>
                    <a:pt x="42083" y="77135"/>
                    <a:pt x="31045" y="89584"/>
                    <a:pt x="14488" y="93752"/>
                  </a:cubicBezTo>
                  <a:cubicBezTo>
                    <a:pt x="37943" y="93752"/>
                    <a:pt x="47602" y="115901"/>
                    <a:pt x="47602" y="143583"/>
                  </a:cubicBezTo>
                  <a:cubicBezTo>
                    <a:pt x="47602" y="174732"/>
                    <a:pt x="35184" y="191078"/>
                    <a:pt x="16751" y="197304"/>
                  </a:cubicBezTo>
                  <a:lnTo>
                    <a:pt x="0" y="199814"/>
                  </a:lnTo>
                  <a:lnTo>
                    <a:pt x="0" y="181287"/>
                  </a:lnTo>
                  <a:lnTo>
                    <a:pt x="8645" y="179385"/>
                  </a:lnTo>
                  <a:cubicBezTo>
                    <a:pt x="20093" y="173609"/>
                    <a:pt x="25526" y="159849"/>
                    <a:pt x="25526" y="142200"/>
                  </a:cubicBezTo>
                  <a:cubicBezTo>
                    <a:pt x="25526" y="121439"/>
                    <a:pt x="17764" y="109236"/>
                    <a:pt x="6899" y="104432"/>
                  </a:cubicBezTo>
                  <a:lnTo>
                    <a:pt x="0" y="103031"/>
                  </a:lnTo>
                  <a:lnTo>
                    <a:pt x="0" y="83012"/>
                  </a:lnTo>
                  <a:lnTo>
                    <a:pt x="6619" y="81587"/>
                  </a:lnTo>
                  <a:cubicBezTo>
                    <a:pt x="16126" y="76788"/>
                    <a:pt x="20007" y="65373"/>
                    <a:pt x="20007" y="50836"/>
                  </a:cubicBezTo>
                  <a:cubicBezTo>
                    <a:pt x="20007" y="39070"/>
                    <a:pt x="17247" y="31107"/>
                    <a:pt x="12590" y="26086"/>
                  </a:cubicBezTo>
                  <a:lnTo>
                    <a:pt x="0" y="2133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Shape 16"/>
            <p:cNvSpPr/>
            <p:nvPr/>
          </p:nvSpPr>
          <p:spPr>
            <a:xfrm>
              <a:off x="1549730" y="211793"/>
              <a:ext cx="129716" cy="200728"/>
            </a:xfrm>
            <a:custGeom>
              <a:avLst/>
              <a:gdLst/>
              <a:ahLst/>
              <a:cxnLst/>
              <a:rect l="0" t="0" r="0" b="0"/>
              <a:pathLst>
                <a:path w="129716" h="200728">
                  <a:moveTo>
                    <a:pt x="0" y="0"/>
                  </a:moveTo>
                  <a:lnTo>
                    <a:pt x="55191" y="0"/>
                  </a:lnTo>
                  <a:lnTo>
                    <a:pt x="55191" y="19383"/>
                  </a:lnTo>
                  <a:lnTo>
                    <a:pt x="38633" y="19383"/>
                  </a:lnTo>
                  <a:lnTo>
                    <a:pt x="38633" y="98298"/>
                  </a:lnTo>
                  <a:lnTo>
                    <a:pt x="35874" y="159214"/>
                  </a:lnTo>
                  <a:lnTo>
                    <a:pt x="91065" y="0"/>
                  </a:lnTo>
                  <a:lnTo>
                    <a:pt x="129716" y="0"/>
                  </a:lnTo>
                  <a:lnTo>
                    <a:pt x="129716" y="19383"/>
                  </a:lnTo>
                  <a:lnTo>
                    <a:pt x="113159" y="19383"/>
                  </a:lnTo>
                  <a:lnTo>
                    <a:pt x="113159" y="182746"/>
                  </a:lnTo>
                  <a:lnTo>
                    <a:pt x="129716" y="182746"/>
                  </a:lnTo>
                  <a:lnTo>
                    <a:pt x="129716" y="200728"/>
                  </a:lnTo>
                  <a:lnTo>
                    <a:pt x="74508" y="200728"/>
                  </a:lnTo>
                  <a:lnTo>
                    <a:pt x="74508" y="182746"/>
                  </a:lnTo>
                  <a:lnTo>
                    <a:pt x="91065" y="182746"/>
                  </a:lnTo>
                  <a:lnTo>
                    <a:pt x="91065" y="106598"/>
                  </a:lnTo>
                  <a:lnTo>
                    <a:pt x="93824" y="47084"/>
                  </a:lnTo>
                  <a:lnTo>
                    <a:pt x="38633" y="200728"/>
                  </a:lnTo>
                  <a:lnTo>
                    <a:pt x="4139" y="200728"/>
                  </a:lnTo>
                  <a:lnTo>
                    <a:pt x="4139" y="182746"/>
                  </a:lnTo>
                  <a:lnTo>
                    <a:pt x="17937" y="182746"/>
                  </a:lnTo>
                  <a:lnTo>
                    <a:pt x="17937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Shape 17"/>
            <p:cNvSpPr/>
            <p:nvPr/>
          </p:nvSpPr>
          <p:spPr>
            <a:xfrm>
              <a:off x="1693244" y="211793"/>
              <a:ext cx="126957" cy="200728"/>
            </a:xfrm>
            <a:custGeom>
              <a:avLst/>
              <a:gdLst/>
              <a:ahLst/>
              <a:cxnLst/>
              <a:rect l="0" t="0" r="0" b="0"/>
              <a:pathLst>
                <a:path w="126957" h="200728">
                  <a:moveTo>
                    <a:pt x="0" y="0"/>
                  </a:moveTo>
                  <a:lnTo>
                    <a:pt x="126957" y="0"/>
                  </a:lnTo>
                  <a:lnTo>
                    <a:pt x="126957" y="56766"/>
                  </a:lnTo>
                  <a:lnTo>
                    <a:pt x="106260" y="56766"/>
                  </a:lnTo>
                  <a:lnTo>
                    <a:pt x="106260" y="19383"/>
                  </a:lnTo>
                  <a:lnTo>
                    <a:pt x="74507" y="19383"/>
                  </a:lnTo>
                  <a:lnTo>
                    <a:pt x="74507" y="182746"/>
                  </a:lnTo>
                  <a:lnTo>
                    <a:pt x="97982" y="182746"/>
                  </a:lnTo>
                  <a:lnTo>
                    <a:pt x="97982" y="200728"/>
                  </a:lnTo>
                  <a:lnTo>
                    <a:pt x="28975" y="200728"/>
                  </a:lnTo>
                  <a:lnTo>
                    <a:pt x="28975" y="182746"/>
                  </a:lnTo>
                  <a:lnTo>
                    <a:pt x="52431" y="182746"/>
                  </a:lnTo>
                  <a:lnTo>
                    <a:pt x="52431" y="19383"/>
                  </a:lnTo>
                  <a:lnTo>
                    <a:pt x="20696" y="19383"/>
                  </a:lnTo>
                  <a:lnTo>
                    <a:pt x="20696" y="56766"/>
                  </a:lnTo>
                  <a:lnTo>
                    <a:pt x="0" y="567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Shape 18"/>
            <p:cNvSpPr/>
            <p:nvPr/>
          </p:nvSpPr>
          <p:spPr>
            <a:xfrm>
              <a:off x="1839517" y="209027"/>
              <a:ext cx="46250" cy="206279"/>
            </a:xfrm>
            <a:custGeom>
              <a:avLst/>
              <a:gdLst/>
              <a:ahLst/>
              <a:cxnLst/>
              <a:rect l="0" t="0" r="0" b="0"/>
              <a:pathLst>
                <a:path w="46250" h="206279">
                  <a:moveTo>
                    <a:pt x="45606" y="0"/>
                  </a:moveTo>
                  <a:lnTo>
                    <a:pt x="46250" y="114"/>
                  </a:lnTo>
                  <a:lnTo>
                    <a:pt x="46250" y="18259"/>
                  </a:lnTo>
                  <a:lnTo>
                    <a:pt x="45606" y="18000"/>
                  </a:lnTo>
                  <a:cubicBezTo>
                    <a:pt x="27577" y="18000"/>
                    <a:pt x="22058" y="31850"/>
                    <a:pt x="22058" y="48449"/>
                  </a:cubicBezTo>
                  <a:lnTo>
                    <a:pt x="22058" y="92747"/>
                  </a:lnTo>
                  <a:lnTo>
                    <a:pt x="46250" y="92747"/>
                  </a:lnTo>
                  <a:lnTo>
                    <a:pt x="46250" y="112130"/>
                  </a:lnTo>
                  <a:lnTo>
                    <a:pt x="22058" y="112130"/>
                  </a:lnTo>
                  <a:lnTo>
                    <a:pt x="22058" y="156429"/>
                  </a:lnTo>
                  <a:cubicBezTo>
                    <a:pt x="22058" y="167504"/>
                    <a:pt x="24495" y="175121"/>
                    <a:pt x="28818" y="179969"/>
                  </a:cubicBezTo>
                  <a:lnTo>
                    <a:pt x="46250" y="186649"/>
                  </a:lnTo>
                  <a:lnTo>
                    <a:pt x="46250" y="206174"/>
                  </a:lnTo>
                  <a:lnTo>
                    <a:pt x="45606" y="206279"/>
                  </a:lnTo>
                  <a:cubicBezTo>
                    <a:pt x="12491" y="206279"/>
                    <a:pt x="0" y="184130"/>
                    <a:pt x="0" y="153663"/>
                  </a:cubicBezTo>
                  <a:lnTo>
                    <a:pt x="0" y="51233"/>
                  </a:lnTo>
                  <a:cubicBezTo>
                    <a:pt x="0" y="13850"/>
                    <a:pt x="19298" y="0"/>
                    <a:pt x="4560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Shape 19"/>
            <p:cNvSpPr/>
            <p:nvPr/>
          </p:nvSpPr>
          <p:spPr>
            <a:xfrm>
              <a:off x="1885767" y="346073"/>
              <a:ext cx="44796" cy="69128"/>
            </a:xfrm>
            <a:custGeom>
              <a:avLst/>
              <a:gdLst/>
              <a:ahLst/>
              <a:cxnLst/>
              <a:rect l="0" t="0" r="0" b="0"/>
              <a:pathLst>
                <a:path w="44796" h="69128">
                  <a:moveTo>
                    <a:pt x="24192" y="0"/>
                  </a:moveTo>
                  <a:lnTo>
                    <a:pt x="44796" y="0"/>
                  </a:lnTo>
                  <a:lnTo>
                    <a:pt x="44796" y="16617"/>
                  </a:lnTo>
                  <a:cubicBezTo>
                    <a:pt x="44796" y="44654"/>
                    <a:pt x="33931" y="60232"/>
                    <a:pt x="17477" y="66269"/>
                  </a:cubicBezTo>
                  <a:lnTo>
                    <a:pt x="0" y="69128"/>
                  </a:lnTo>
                  <a:lnTo>
                    <a:pt x="0" y="49603"/>
                  </a:lnTo>
                  <a:lnTo>
                    <a:pt x="644" y="49850"/>
                  </a:lnTo>
                  <a:cubicBezTo>
                    <a:pt x="17201" y="49850"/>
                    <a:pt x="24192" y="37383"/>
                    <a:pt x="24192" y="19383"/>
                  </a:cubicBezTo>
                  <a:lnTo>
                    <a:pt x="241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Shape 20"/>
            <p:cNvSpPr/>
            <p:nvPr/>
          </p:nvSpPr>
          <p:spPr>
            <a:xfrm>
              <a:off x="1885767" y="209141"/>
              <a:ext cx="44796" cy="112016"/>
            </a:xfrm>
            <a:custGeom>
              <a:avLst/>
              <a:gdLst/>
              <a:ahLst/>
              <a:cxnLst/>
              <a:rect l="0" t="0" r="0" b="0"/>
              <a:pathLst>
                <a:path w="44796" h="112016">
                  <a:moveTo>
                    <a:pt x="0" y="0"/>
                  </a:moveTo>
                  <a:lnTo>
                    <a:pt x="20426" y="3607"/>
                  </a:lnTo>
                  <a:cubicBezTo>
                    <a:pt x="37863" y="10875"/>
                    <a:pt x="44796" y="28269"/>
                    <a:pt x="44796" y="51119"/>
                  </a:cubicBezTo>
                  <a:lnTo>
                    <a:pt x="44796" y="112016"/>
                  </a:lnTo>
                  <a:lnTo>
                    <a:pt x="0" y="112016"/>
                  </a:lnTo>
                  <a:lnTo>
                    <a:pt x="0" y="92633"/>
                  </a:lnTo>
                  <a:lnTo>
                    <a:pt x="24192" y="92633"/>
                  </a:lnTo>
                  <a:lnTo>
                    <a:pt x="24192" y="49736"/>
                  </a:lnTo>
                  <a:cubicBezTo>
                    <a:pt x="24192" y="37970"/>
                    <a:pt x="21432" y="30007"/>
                    <a:pt x="16948" y="24986"/>
                  </a:cubicBezTo>
                  <a:lnTo>
                    <a:pt x="0" y="181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Shape 21"/>
            <p:cNvSpPr/>
            <p:nvPr/>
          </p:nvSpPr>
          <p:spPr>
            <a:xfrm>
              <a:off x="1945832" y="211793"/>
              <a:ext cx="118660" cy="200728"/>
            </a:xfrm>
            <a:custGeom>
              <a:avLst/>
              <a:gdLst/>
              <a:ahLst/>
              <a:cxnLst/>
              <a:rect l="0" t="0" r="0" b="0"/>
              <a:pathLst>
                <a:path w="118660" h="200728">
                  <a:moveTo>
                    <a:pt x="5519" y="0"/>
                  </a:moveTo>
                  <a:lnTo>
                    <a:pt x="118660" y="0"/>
                  </a:lnTo>
                  <a:lnTo>
                    <a:pt x="118660" y="19383"/>
                  </a:lnTo>
                  <a:lnTo>
                    <a:pt x="100631" y="19383"/>
                  </a:lnTo>
                  <a:lnTo>
                    <a:pt x="100631" y="182746"/>
                  </a:lnTo>
                  <a:lnTo>
                    <a:pt x="118660" y="182746"/>
                  </a:lnTo>
                  <a:lnTo>
                    <a:pt x="118660" y="200728"/>
                  </a:lnTo>
                  <a:lnTo>
                    <a:pt x="64757" y="200728"/>
                  </a:lnTo>
                  <a:lnTo>
                    <a:pt x="64757" y="182746"/>
                  </a:lnTo>
                  <a:lnTo>
                    <a:pt x="78555" y="182746"/>
                  </a:lnTo>
                  <a:lnTo>
                    <a:pt x="78555" y="19383"/>
                  </a:lnTo>
                  <a:lnTo>
                    <a:pt x="45440" y="19383"/>
                  </a:lnTo>
                  <a:lnTo>
                    <a:pt x="45440" y="153663"/>
                  </a:lnTo>
                  <a:cubicBezTo>
                    <a:pt x="45440" y="184130"/>
                    <a:pt x="37162" y="200728"/>
                    <a:pt x="19317" y="200728"/>
                  </a:cubicBezTo>
                  <a:lnTo>
                    <a:pt x="0" y="200728"/>
                  </a:lnTo>
                  <a:lnTo>
                    <a:pt x="0" y="182746"/>
                  </a:lnTo>
                  <a:lnTo>
                    <a:pt x="8278" y="182746"/>
                  </a:lnTo>
                  <a:cubicBezTo>
                    <a:pt x="22076" y="182746"/>
                    <a:pt x="23364" y="177195"/>
                    <a:pt x="23364" y="150897"/>
                  </a:cubicBezTo>
                  <a:lnTo>
                    <a:pt x="23364" y="19383"/>
                  </a:lnTo>
                  <a:lnTo>
                    <a:pt x="5519" y="19383"/>
                  </a:lnTo>
                  <a:lnTo>
                    <a:pt x="551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Shape 22"/>
            <p:cNvSpPr/>
            <p:nvPr/>
          </p:nvSpPr>
          <p:spPr>
            <a:xfrm>
              <a:off x="2081049" y="211793"/>
              <a:ext cx="64849" cy="200728"/>
            </a:xfrm>
            <a:custGeom>
              <a:avLst/>
              <a:gdLst/>
              <a:ahLst/>
              <a:cxnLst/>
              <a:rect l="0" t="0" r="0" b="0"/>
              <a:pathLst>
                <a:path w="64849" h="200728">
                  <a:moveTo>
                    <a:pt x="0" y="0"/>
                  </a:moveTo>
                  <a:lnTo>
                    <a:pt x="55190" y="0"/>
                  </a:lnTo>
                  <a:lnTo>
                    <a:pt x="55190" y="19383"/>
                  </a:lnTo>
                  <a:lnTo>
                    <a:pt x="38633" y="19383"/>
                  </a:lnTo>
                  <a:lnTo>
                    <a:pt x="38633" y="81682"/>
                  </a:lnTo>
                  <a:lnTo>
                    <a:pt x="63469" y="81682"/>
                  </a:lnTo>
                  <a:lnTo>
                    <a:pt x="64849" y="81936"/>
                  </a:lnTo>
                  <a:lnTo>
                    <a:pt x="64849" y="98892"/>
                  </a:lnTo>
                  <a:lnTo>
                    <a:pt x="61997" y="98298"/>
                  </a:lnTo>
                  <a:lnTo>
                    <a:pt x="38633" y="98298"/>
                  </a:lnTo>
                  <a:lnTo>
                    <a:pt x="38633" y="182746"/>
                  </a:lnTo>
                  <a:lnTo>
                    <a:pt x="61997" y="182746"/>
                  </a:lnTo>
                  <a:lnTo>
                    <a:pt x="64849" y="182061"/>
                  </a:lnTo>
                  <a:lnTo>
                    <a:pt x="64849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6557" y="182746"/>
                  </a:lnTo>
                  <a:lnTo>
                    <a:pt x="16557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Shape 23"/>
            <p:cNvSpPr/>
            <p:nvPr/>
          </p:nvSpPr>
          <p:spPr>
            <a:xfrm>
              <a:off x="2145898" y="293729"/>
              <a:ext cx="48292" cy="118792"/>
            </a:xfrm>
            <a:custGeom>
              <a:avLst/>
              <a:gdLst/>
              <a:ahLst/>
              <a:cxnLst/>
              <a:rect l="0" t="0" r="0" b="0"/>
              <a:pathLst>
                <a:path w="48292" h="118792">
                  <a:moveTo>
                    <a:pt x="0" y="0"/>
                  </a:moveTo>
                  <a:lnTo>
                    <a:pt x="21516" y="3964"/>
                  </a:lnTo>
                  <a:cubicBezTo>
                    <a:pt x="40530" y="12205"/>
                    <a:pt x="48292" y="31932"/>
                    <a:pt x="48292" y="57895"/>
                  </a:cubicBezTo>
                  <a:cubicBezTo>
                    <a:pt x="48292" y="102194"/>
                    <a:pt x="28975" y="118792"/>
                    <a:pt x="1380" y="118792"/>
                  </a:cubicBezTo>
                  <a:lnTo>
                    <a:pt x="0" y="118792"/>
                  </a:lnTo>
                  <a:lnTo>
                    <a:pt x="0" y="100124"/>
                  </a:lnTo>
                  <a:lnTo>
                    <a:pt x="10460" y="97608"/>
                  </a:lnTo>
                  <a:cubicBezTo>
                    <a:pt x="21559" y="91378"/>
                    <a:pt x="26215" y="76582"/>
                    <a:pt x="26215" y="57895"/>
                  </a:cubicBezTo>
                  <a:cubicBezTo>
                    <a:pt x="26215" y="36082"/>
                    <a:pt x="19178" y="23626"/>
                    <a:pt x="8675" y="18762"/>
                  </a:cubicBezTo>
                  <a:lnTo>
                    <a:pt x="0" y="16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Shape 24"/>
            <p:cNvSpPr/>
            <p:nvPr/>
          </p:nvSpPr>
          <p:spPr>
            <a:xfrm>
              <a:off x="2214794" y="209027"/>
              <a:ext cx="91248" cy="206279"/>
            </a:xfrm>
            <a:custGeom>
              <a:avLst/>
              <a:gdLst/>
              <a:ahLst/>
              <a:cxnLst/>
              <a:rect l="0" t="0" r="0" b="0"/>
              <a:pathLst>
                <a:path w="91248" h="206279">
                  <a:moveTo>
                    <a:pt x="40105" y="0"/>
                  </a:moveTo>
                  <a:cubicBezTo>
                    <a:pt x="56662" y="0"/>
                    <a:pt x="64940" y="8317"/>
                    <a:pt x="68988" y="19383"/>
                  </a:cubicBezTo>
                  <a:lnTo>
                    <a:pt x="70460" y="19383"/>
                  </a:lnTo>
                  <a:lnTo>
                    <a:pt x="71748" y="2766"/>
                  </a:lnTo>
                  <a:lnTo>
                    <a:pt x="89776" y="2766"/>
                  </a:lnTo>
                  <a:lnTo>
                    <a:pt x="89776" y="76149"/>
                  </a:lnTo>
                  <a:lnTo>
                    <a:pt x="68988" y="76149"/>
                  </a:lnTo>
                  <a:lnTo>
                    <a:pt x="68988" y="55383"/>
                  </a:lnTo>
                  <a:cubicBezTo>
                    <a:pt x="68988" y="29084"/>
                    <a:pt x="59422" y="18000"/>
                    <a:pt x="45624" y="18000"/>
                  </a:cubicBezTo>
                  <a:cubicBezTo>
                    <a:pt x="29067" y="18000"/>
                    <a:pt x="22076" y="33233"/>
                    <a:pt x="22076" y="55383"/>
                  </a:cubicBezTo>
                  <a:lnTo>
                    <a:pt x="22076" y="156429"/>
                  </a:lnTo>
                  <a:cubicBezTo>
                    <a:pt x="22076" y="178579"/>
                    <a:pt x="31827" y="186896"/>
                    <a:pt x="45624" y="186896"/>
                  </a:cubicBezTo>
                  <a:cubicBezTo>
                    <a:pt x="62181" y="186896"/>
                    <a:pt x="68988" y="174429"/>
                    <a:pt x="68988" y="156429"/>
                  </a:cubicBezTo>
                  <a:lnTo>
                    <a:pt x="68988" y="135663"/>
                  </a:lnTo>
                  <a:lnTo>
                    <a:pt x="91248" y="135663"/>
                  </a:lnTo>
                  <a:lnTo>
                    <a:pt x="91248" y="156429"/>
                  </a:lnTo>
                  <a:cubicBezTo>
                    <a:pt x="91248" y="192429"/>
                    <a:pt x="71748" y="206279"/>
                    <a:pt x="45624" y="206279"/>
                  </a:cubicBezTo>
                  <a:cubicBezTo>
                    <a:pt x="12510" y="206279"/>
                    <a:pt x="0" y="184130"/>
                    <a:pt x="0" y="155046"/>
                  </a:cubicBezTo>
                  <a:lnTo>
                    <a:pt x="0" y="49850"/>
                  </a:lnTo>
                  <a:cubicBezTo>
                    <a:pt x="0" y="13850"/>
                    <a:pt x="18029" y="0"/>
                    <a:pt x="401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8" name="Shape 25"/>
            <p:cNvSpPr/>
            <p:nvPr/>
          </p:nvSpPr>
          <p:spPr>
            <a:xfrm>
              <a:off x="2322600" y="211793"/>
              <a:ext cx="126938" cy="200728"/>
            </a:xfrm>
            <a:custGeom>
              <a:avLst/>
              <a:gdLst/>
              <a:ahLst/>
              <a:cxnLst/>
              <a:rect l="0" t="0" r="0" b="0"/>
              <a:pathLst>
                <a:path w="126938" h="200728">
                  <a:moveTo>
                    <a:pt x="0" y="0"/>
                  </a:moveTo>
                  <a:lnTo>
                    <a:pt x="126938" y="0"/>
                  </a:lnTo>
                  <a:lnTo>
                    <a:pt x="126938" y="56766"/>
                  </a:lnTo>
                  <a:lnTo>
                    <a:pt x="106150" y="56766"/>
                  </a:lnTo>
                  <a:lnTo>
                    <a:pt x="106150" y="19383"/>
                  </a:lnTo>
                  <a:lnTo>
                    <a:pt x="74507" y="19383"/>
                  </a:lnTo>
                  <a:lnTo>
                    <a:pt x="74507" y="182746"/>
                  </a:lnTo>
                  <a:lnTo>
                    <a:pt x="97871" y="182746"/>
                  </a:lnTo>
                  <a:lnTo>
                    <a:pt x="97871" y="200728"/>
                  </a:lnTo>
                  <a:lnTo>
                    <a:pt x="28883" y="200728"/>
                  </a:lnTo>
                  <a:lnTo>
                    <a:pt x="28883" y="182746"/>
                  </a:lnTo>
                  <a:lnTo>
                    <a:pt x="52431" y="182746"/>
                  </a:lnTo>
                  <a:lnTo>
                    <a:pt x="52431" y="19383"/>
                  </a:lnTo>
                  <a:lnTo>
                    <a:pt x="22076" y="19383"/>
                  </a:lnTo>
                  <a:lnTo>
                    <a:pt x="22076" y="56766"/>
                  </a:lnTo>
                  <a:lnTo>
                    <a:pt x="0" y="567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Shape 26"/>
            <p:cNvSpPr/>
            <p:nvPr/>
          </p:nvSpPr>
          <p:spPr>
            <a:xfrm>
              <a:off x="2463335" y="211793"/>
              <a:ext cx="64757" cy="200728"/>
            </a:xfrm>
            <a:custGeom>
              <a:avLst/>
              <a:gdLst/>
              <a:ahLst/>
              <a:cxnLst/>
              <a:rect l="0" t="0" r="0" b="0"/>
              <a:pathLst>
                <a:path w="64757" h="200728">
                  <a:moveTo>
                    <a:pt x="0" y="0"/>
                  </a:moveTo>
                  <a:lnTo>
                    <a:pt x="63469" y="0"/>
                  </a:lnTo>
                  <a:lnTo>
                    <a:pt x="64757" y="248"/>
                  </a:lnTo>
                  <a:lnTo>
                    <a:pt x="64757" y="21867"/>
                  </a:lnTo>
                  <a:lnTo>
                    <a:pt x="57950" y="19383"/>
                  </a:lnTo>
                  <a:lnTo>
                    <a:pt x="39921" y="19383"/>
                  </a:lnTo>
                  <a:lnTo>
                    <a:pt x="39921" y="84448"/>
                  </a:lnTo>
                  <a:lnTo>
                    <a:pt x="59237" y="84448"/>
                  </a:lnTo>
                  <a:lnTo>
                    <a:pt x="64757" y="83339"/>
                  </a:lnTo>
                  <a:lnTo>
                    <a:pt x="64757" y="103512"/>
                  </a:lnTo>
                  <a:lnTo>
                    <a:pt x="59237" y="102448"/>
                  </a:lnTo>
                  <a:lnTo>
                    <a:pt x="39921" y="102448"/>
                  </a:lnTo>
                  <a:lnTo>
                    <a:pt x="39921" y="182746"/>
                  </a:lnTo>
                  <a:lnTo>
                    <a:pt x="59237" y="182746"/>
                  </a:lnTo>
                  <a:lnTo>
                    <a:pt x="64757" y="181583"/>
                  </a:lnTo>
                  <a:lnTo>
                    <a:pt x="64757" y="200138"/>
                  </a:lnTo>
                  <a:lnTo>
                    <a:pt x="60709" y="200728"/>
                  </a:lnTo>
                  <a:lnTo>
                    <a:pt x="0" y="200728"/>
                  </a:lnTo>
                  <a:lnTo>
                    <a:pt x="0" y="182746"/>
                  </a:lnTo>
                  <a:lnTo>
                    <a:pt x="17845" y="182746"/>
                  </a:lnTo>
                  <a:lnTo>
                    <a:pt x="17845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Shape 27"/>
            <p:cNvSpPr/>
            <p:nvPr/>
          </p:nvSpPr>
          <p:spPr>
            <a:xfrm>
              <a:off x="2528092" y="212041"/>
              <a:ext cx="46912" cy="199891"/>
            </a:xfrm>
            <a:custGeom>
              <a:avLst/>
              <a:gdLst/>
              <a:ahLst/>
              <a:cxnLst/>
              <a:rect l="0" t="0" r="0" b="0"/>
              <a:pathLst>
                <a:path w="46912" h="199891">
                  <a:moveTo>
                    <a:pt x="0" y="0"/>
                  </a:moveTo>
                  <a:lnTo>
                    <a:pt x="18961" y="3646"/>
                  </a:lnTo>
                  <a:cubicBezTo>
                    <a:pt x="35828" y="11174"/>
                    <a:pt x="42865" y="28827"/>
                    <a:pt x="42865" y="49602"/>
                  </a:cubicBezTo>
                  <a:cubicBezTo>
                    <a:pt x="42865" y="77285"/>
                    <a:pt x="30356" y="89733"/>
                    <a:pt x="13798" y="93902"/>
                  </a:cubicBezTo>
                  <a:cubicBezTo>
                    <a:pt x="37346" y="93902"/>
                    <a:pt x="46912" y="116051"/>
                    <a:pt x="46912" y="143733"/>
                  </a:cubicBezTo>
                  <a:cubicBezTo>
                    <a:pt x="46912" y="174882"/>
                    <a:pt x="35322" y="191228"/>
                    <a:pt x="16721" y="197454"/>
                  </a:cubicBezTo>
                  <a:lnTo>
                    <a:pt x="0" y="199891"/>
                  </a:lnTo>
                  <a:lnTo>
                    <a:pt x="0" y="181335"/>
                  </a:lnTo>
                  <a:lnTo>
                    <a:pt x="8537" y="179535"/>
                  </a:lnTo>
                  <a:cubicBezTo>
                    <a:pt x="20179" y="173758"/>
                    <a:pt x="24836" y="159999"/>
                    <a:pt x="24836" y="142350"/>
                  </a:cubicBezTo>
                  <a:cubicBezTo>
                    <a:pt x="24836" y="121588"/>
                    <a:pt x="17902" y="109385"/>
                    <a:pt x="6830" y="104581"/>
                  </a:cubicBezTo>
                  <a:lnTo>
                    <a:pt x="0" y="103265"/>
                  </a:lnTo>
                  <a:lnTo>
                    <a:pt x="0" y="83092"/>
                  </a:lnTo>
                  <a:lnTo>
                    <a:pt x="6741" y="81737"/>
                  </a:lnTo>
                  <a:cubicBezTo>
                    <a:pt x="16856" y="76938"/>
                    <a:pt x="20789" y="65523"/>
                    <a:pt x="20789" y="50986"/>
                  </a:cubicBezTo>
                  <a:cubicBezTo>
                    <a:pt x="20789" y="39220"/>
                    <a:pt x="17661" y="31257"/>
                    <a:pt x="12648" y="26236"/>
                  </a:cubicBezTo>
                  <a:lnTo>
                    <a:pt x="0" y="2162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1" name="Shape 28"/>
            <p:cNvSpPr/>
            <p:nvPr/>
          </p:nvSpPr>
          <p:spPr>
            <a:xfrm>
              <a:off x="2599840" y="209135"/>
              <a:ext cx="44888" cy="206035"/>
            </a:xfrm>
            <a:custGeom>
              <a:avLst/>
              <a:gdLst/>
              <a:ahLst/>
              <a:cxnLst/>
              <a:rect l="0" t="0" r="0" b="0"/>
              <a:pathLst>
                <a:path w="44888" h="206035">
                  <a:moveTo>
                    <a:pt x="44888" y="0"/>
                  </a:moveTo>
                  <a:lnTo>
                    <a:pt x="44888" y="18047"/>
                  </a:lnTo>
                  <a:lnTo>
                    <a:pt x="34137" y="20315"/>
                  </a:lnTo>
                  <a:cubicBezTo>
                    <a:pt x="24617" y="24989"/>
                    <a:pt x="20788" y="35892"/>
                    <a:pt x="20788" y="48341"/>
                  </a:cubicBezTo>
                  <a:lnTo>
                    <a:pt x="20788" y="156321"/>
                  </a:lnTo>
                  <a:cubicBezTo>
                    <a:pt x="20788" y="167396"/>
                    <a:pt x="23547" y="175013"/>
                    <a:pt x="28032" y="179861"/>
                  </a:cubicBezTo>
                  <a:lnTo>
                    <a:pt x="44888" y="186499"/>
                  </a:lnTo>
                  <a:lnTo>
                    <a:pt x="44888" y="206035"/>
                  </a:lnTo>
                  <a:lnTo>
                    <a:pt x="24525" y="202256"/>
                  </a:lnTo>
                  <a:cubicBezTo>
                    <a:pt x="7036" y="194663"/>
                    <a:pt x="0" y="176751"/>
                    <a:pt x="0" y="154938"/>
                  </a:cubicBezTo>
                  <a:lnTo>
                    <a:pt x="0" y="51125"/>
                  </a:lnTo>
                  <a:cubicBezTo>
                    <a:pt x="0" y="23088"/>
                    <a:pt x="10141" y="8288"/>
                    <a:pt x="26853" y="2640"/>
                  </a:cubicBezTo>
                  <a:lnTo>
                    <a:pt x="448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Shape 29"/>
            <p:cNvSpPr/>
            <p:nvPr/>
          </p:nvSpPr>
          <p:spPr>
            <a:xfrm>
              <a:off x="2644728" y="209027"/>
              <a:ext cx="46176" cy="206279"/>
            </a:xfrm>
            <a:custGeom>
              <a:avLst/>
              <a:gdLst/>
              <a:ahLst/>
              <a:cxnLst/>
              <a:rect l="0" t="0" r="0" b="0"/>
              <a:pathLst>
                <a:path w="46176" h="206279">
                  <a:moveTo>
                    <a:pt x="736" y="0"/>
                  </a:moveTo>
                  <a:cubicBezTo>
                    <a:pt x="33850" y="0"/>
                    <a:pt x="46176" y="20766"/>
                    <a:pt x="46176" y="51233"/>
                  </a:cubicBezTo>
                  <a:lnTo>
                    <a:pt x="46176" y="155046"/>
                  </a:lnTo>
                  <a:cubicBezTo>
                    <a:pt x="46176" y="191046"/>
                    <a:pt x="26860" y="206279"/>
                    <a:pt x="736" y="206279"/>
                  </a:cubicBezTo>
                  <a:lnTo>
                    <a:pt x="0" y="206142"/>
                  </a:lnTo>
                  <a:lnTo>
                    <a:pt x="0" y="186606"/>
                  </a:lnTo>
                  <a:lnTo>
                    <a:pt x="736" y="186896"/>
                  </a:lnTo>
                  <a:cubicBezTo>
                    <a:pt x="17293" y="186896"/>
                    <a:pt x="24100" y="174429"/>
                    <a:pt x="24100" y="156429"/>
                  </a:cubicBezTo>
                  <a:lnTo>
                    <a:pt x="24100" y="49850"/>
                  </a:lnTo>
                  <a:cubicBezTo>
                    <a:pt x="24100" y="26317"/>
                    <a:pt x="14533" y="18000"/>
                    <a:pt x="736" y="18000"/>
                  </a:cubicBezTo>
                  <a:lnTo>
                    <a:pt x="0" y="18155"/>
                  </a:lnTo>
                  <a:lnTo>
                    <a:pt x="0" y="108"/>
                  </a:lnTo>
                  <a:lnTo>
                    <a:pt x="7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3" name="Shape 30"/>
            <p:cNvSpPr/>
            <p:nvPr/>
          </p:nvSpPr>
          <p:spPr>
            <a:xfrm>
              <a:off x="1022569" y="578651"/>
              <a:ext cx="208381" cy="289320"/>
            </a:xfrm>
            <a:custGeom>
              <a:avLst/>
              <a:gdLst/>
              <a:ahLst/>
              <a:cxnLst/>
              <a:rect l="0" t="0" r="0" b="0"/>
              <a:pathLst>
                <a:path w="208381" h="289320">
                  <a:moveTo>
                    <a:pt x="0" y="0"/>
                  </a:moveTo>
                  <a:lnTo>
                    <a:pt x="41393" y="0"/>
                  </a:lnTo>
                  <a:lnTo>
                    <a:pt x="103500" y="235326"/>
                  </a:lnTo>
                  <a:lnTo>
                    <a:pt x="165590" y="0"/>
                  </a:lnTo>
                  <a:lnTo>
                    <a:pt x="208381" y="0"/>
                  </a:lnTo>
                  <a:lnTo>
                    <a:pt x="208381" y="19383"/>
                  </a:lnTo>
                  <a:lnTo>
                    <a:pt x="187685" y="19383"/>
                  </a:lnTo>
                  <a:lnTo>
                    <a:pt x="187685" y="269939"/>
                  </a:lnTo>
                  <a:lnTo>
                    <a:pt x="208381" y="269939"/>
                  </a:lnTo>
                  <a:lnTo>
                    <a:pt x="208381" y="289320"/>
                  </a:lnTo>
                  <a:lnTo>
                    <a:pt x="146273" y="289320"/>
                  </a:lnTo>
                  <a:lnTo>
                    <a:pt x="146273" y="269939"/>
                  </a:lnTo>
                  <a:lnTo>
                    <a:pt x="165590" y="269939"/>
                  </a:lnTo>
                  <a:lnTo>
                    <a:pt x="165590" y="177195"/>
                  </a:lnTo>
                  <a:lnTo>
                    <a:pt x="166970" y="63682"/>
                  </a:lnTo>
                  <a:lnTo>
                    <a:pt x="115919" y="269939"/>
                  </a:lnTo>
                  <a:lnTo>
                    <a:pt x="92463" y="269939"/>
                  </a:lnTo>
                  <a:lnTo>
                    <a:pt x="40013" y="63682"/>
                  </a:lnTo>
                  <a:lnTo>
                    <a:pt x="42773" y="177195"/>
                  </a:lnTo>
                  <a:lnTo>
                    <a:pt x="42773" y="269939"/>
                  </a:lnTo>
                  <a:lnTo>
                    <a:pt x="62089" y="269939"/>
                  </a:lnTo>
                  <a:lnTo>
                    <a:pt x="62089" y="289320"/>
                  </a:lnTo>
                  <a:lnTo>
                    <a:pt x="0" y="289320"/>
                  </a:lnTo>
                  <a:lnTo>
                    <a:pt x="0" y="269939"/>
                  </a:lnTo>
                  <a:lnTo>
                    <a:pt x="20696" y="269939"/>
                  </a:lnTo>
                  <a:lnTo>
                    <a:pt x="20696" y="19383"/>
                  </a:lnTo>
                  <a:lnTo>
                    <a:pt x="0" y="193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4" name="Shape 31"/>
            <p:cNvSpPr/>
            <p:nvPr/>
          </p:nvSpPr>
          <p:spPr>
            <a:xfrm>
              <a:off x="1235090" y="667248"/>
              <a:ext cx="122817" cy="264401"/>
            </a:xfrm>
            <a:custGeom>
              <a:avLst/>
              <a:gdLst/>
              <a:ahLst/>
              <a:cxnLst/>
              <a:rect l="0" t="0" r="0" b="0"/>
              <a:pathLst>
                <a:path w="122817" h="264401">
                  <a:moveTo>
                    <a:pt x="0" y="0"/>
                  </a:moveTo>
                  <a:lnTo>
                    <a:pt x="45532" y="0"/>
                  </a:lnTo>
                  <a:lnTo>
                    <a:pt x="45532" y="19384"/>
                  </a:lnTo>
                  <a:lnTo>
                    <a:pt x="37253" y="19384"/>
                  </a:lnTo>
                  <a:lnTo>
                    <a:pt x="62089" y="182727"/>
                  </a:lnTo>
                  <a:lnTo>
                    <a:pt x="84184" y="19384"/>
                  </a:lnTo>
                  <a:lnTo>
                    <a:pt x="75887" y="19384"/>
                  </a:lnTo>
                  <a:lnTo>
                    <a:pt x="75887" y="0"/>
                  </a:lnTo>
                  <a:lnTo>
                    <a:pt x="122817" y="0"/>
                  </a:lnTo>
                  <a:lnTo>
                    <a:pt x="122817" y="19384"/>
                  </a:lnTo>
                  <a:lnTo>
                    <a:pt x="106260" y="19384"/>
                  </a:lnTo>
                  <a:lnTo>
                    <a:pt x="75887" y="229794"/>
                  </a:lnTo>
                  <a:cubicBezTo>
                    <a:pt x="73127" y="249175"/>
                    <a:pt x="63469" y="264401"/>
                    <a:pt x="42772" y="264401"/>
                  </a:cubicBezTo>
                  <a:lnTo>
                    <a:pt x="17937" y="264401"/>
                  </a:lnTo>
                  <a:lnTo>
                    <a:pt x="17937" y="245022"/>
                  </a:lnTo>
                  <a:lnTo>
                    <a:pt x="40013" y="245022"/>
                  </a:lnTo>
                  <a:cubicBezTo>
                    <a:pt x="48292" y="245022"/>
                    <a:pt x="53810" y="240868"/>
                    <a:pt x="55190" y="229794"/>
                  </a:cubicBezTo>
                  <a:lnTo>
                    <a:pt x="59330" y="200723"/>
                  </a:lnTo>
                  <a:lnTo>
                    <a:pt x="44152" y="200723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Shape 32"/>
            <p:cNvSpPr/>
            <p:nvPr/>
          </p:nvSpPr>
          <p:spPr>
            <a:xfrm>
              <a:off x="1370324" y="667078"/>
              <a:ext cx="62788" cy="260420"/>
            </a:xfrm>
            <a:custGeom>
              <a:avLst/>
              <a:gdLst/>
              <a:ahLst/>
              <a:cxnLst/>
              <a:rect l="0" t="0" r="0" b="0"/>
              <a:pathLst>
                <a:path w="62788" h="260420">
                  <a:moveTo>
                    <a:pt x="62788" y="0"/>
                  </a:moveTo>
                  <a:lnTo>
                    <a:pt x="62788" y="15531"/>
                  </a:lnTo>
                  <a:lnTo>
                    <a:pt x="53193" y="17528"/>
                  </a:lnTo>
                  <a:cubicBezTo>
                    <a:pt x="44066" y="21878"/>
                    <a:pt x="38633" y="33044"/>
                    <a:pt x="38633" y="52768"/>
                  </a:cubicBezTo>
                  <a:lnTo>
                    <a:pt x="38633" y="149665"/>
                  </a:lnTo>
                  <a:cubicBezTo>
                    <a:pt x="38633" y="170439"/>
                    <a:pt x="44152" y="184281"/>
                    <a:pt x="62108" y="184281"/>
                  </a:cubicBezTo>
                  <a:lnTo>
                    <a:pt x="62788" y="184145"/>
                  </a:lnTo>
                  <a:lnTo>
                    <a:pt x="62788" y="201599"/>
                  </a:lnTo>
                  <a:lnTo>
                    <a:pt x="50364" y="199163"/>
                  </a:lnTo>
                  <a:cubicBezTo>
                    <a:pt x="45532" y="196740"/>
                    <a:pt x="41393" y="192587"/>
                    <a:pt x="38633" y="185665"/>
                  </a:cubicBezTo>
                  <a:lnTo>
                    <a:pt x="38633" y="242423"/>
                  </a:lnTo>
                  <a:lnTo>
                    <a:pt x="53811" y="242423"/>
                  </a:lnTo>
                  <a:lnTo>
                    <a:pt x="53811" y="260420"/>
                  </a:lnTo>
                  <a:lnTo>
                    <a:pt x="0" y="260420"/>
                  </a:lnTo>
                  <a:lnTo>
                    <a:pt x="0" y="242423"/>
                  </a:lnTo>
                  <a:lnTo>
                    <a:pt x="16557" y="242423"/>
                  </a:lnTo>
                  <a:lnTo>
                    <a:pt x="16557" y="19554"/>
                  </a:lnTo>
                  <a:lnTo>
                    <a:pt x="0" y="19554"/>
                  </a:lnTo>
                  <a:lnTo>
                    <a:pt x="0" y="170"/>
                  </a:lnTo>
                  <a:lnTo>
                    <a:pt x="35874" y="170"/>
                  </a:lnTo>
                  <a:lnTo>
                    <a:pt x="37254" y="22320"/>
                  </a:lnTo>
                  <a:cubicBezTo>
                    <a:pt x="39323" y="16086"/>
                    <a:pt x="42428" y="9858"/>
                    <a:pt x="47604" y="5187"/>
                  </a:cubicBezTo>
                  <a:lnTo>
                    <a:pt x="627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6" name="Shape 33"/>
            <p:cNvSpPr/>
            <p:nvPr/>
          </p:nvSpPr>
          <p:spPr>
            <a:xfrm>
              <a:off x="1433113" y="664482"/>
              <a:ext cx="46231" cy="204873"/>
            </a:xfrm>
            <a:custGeom>
              <a:avLst/>
              <a:gdLst/>
              <a:ahLst/>
              <a:cxnLst/>
              <a:rect l="0" t="0" r="0" b="0"/>
              <a:pathLst>
                <a:path w="46231" h="204873">
                  <a:moveTo>
                    <a:pt x="7598" y="0"/>
                  </a:moveTo>
                  <a:cubicBezTo>
                    <a:pt x="28294" y="0"/>
                    <a:pt x="46231" y="12448"/>
                    <a:pt x="46231" y="47065"/>
                  </a:cubicBezTo>
                  <a:lnTo>
                    <a:pt x="46231" y="155046"/>
                  </a:lnTo>
                  <a:cubicBezTo>
                    <a:pt x="46231" y="184107"/>
                    <a:pt x="33813" y="204873"/>
                    <a:pt x="3459" y="204873"/>
                  </a:cubicBezTo>
                  <a:lnTo>
                    <a:pt x="0" y="204195"/>
                  </a:lnTo>
                  <a:lnTo>
                    <a:pt x="0" y="186740"/>
                  </a:lnTo>
                  <a:lnTo>
                    <a:pt x="9021" y="184930"/>
                  </a:lnTo>
                  <a:cubicBezTo>
                    <a:pt x="17946" y="180906"/>
                    <a:pt x="24155" y="170263"/>
                    <a:pt x="24155" y="149494"/>
                  </a:cubicBezTo>
                  <a:lnTo>
                    <a:pt x="24155" y="51214"/>
                  </a:lnTo>
                  <a:cubicBezTo>
                    <a:pt x="24155" y="31831"/>
                    <a:pt x="17256" y="17981"/>
                    <a:pt x="699" y="17981"/>
                  </a:cubicBezTo>
                  <a:lnTo>
                    <a:pt x="0" y="18127"/>
                  </a:lnTo>
                  <a:lnTo>
                    <a:pt x="0" y="2596"/>
                  </a:lnTo>
                  <a:lnTo>
                    <a:pt x="75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7" name="Shape 34"/>
            <p:cNvSpPr/>
            <p:nvPr/>
          </p:nvSpPr>
          <p:spPr>
            <a:xfrm>
              <a:off x="1498661" y="667248"/>
              <a:ext cx="168368" cy="200723"/>
            </a:xfrm>
            <a:custGeom>
              <a:avLst/>
              <a:gdLst/>
              <a:ahLst/>
              <a:cxnLst/>
              <a:rect l="0" t="0" r="0" b="0"/>
              <a:pathLst>
                <a:path w="168368" h="200723">
                  <a:moveTo>
                    <a:pt x="0" y="0"/>
                  </a:moveTo>
                  <a:lnTo>
                    <a:pt x="38633" y="0"/>
                  </a:lnTo>
                  <a:lnTo>
                    <a:pt x="84184" y="141196"/>
                  </a:lnTo>
                  <a:lnTo>
                    <a:pt x="129716" y="0"/>
                  </a:lnTo>
                  <a:lnTo>
                    <a:pt x="168368" y="0"/>
                  </a:lnTo>
                  <a:lnTo>
                    <a:pt x="168368" y="19384"/>
                  </a:lnTo>
                  <a:lnTo>
                    <a:pt x="151792" y="19384"/>
                  </a:lnTo>
                  <a:lnTo>
                    <a:pt x="151792" y="181342"/>
                  </a:lnTo>
                  <a:lnTo>
                    <a:pt x="168368" y="181342"/>
                  </a:lnTo>
                  <a:lnTo>
                    <a:pt x="168368" y="200723"/>
                  </a:lnTo>
                  <a:lnTo>
                    <a:pt x="113159" y="200723"/>
                  </a:lnTo>
                  <a:lnTo>
                    <a:pt x="113159" y="181342"/>
                  </a:lnTo>
                  <a:lnTo>
                    <a:pt x="129716" y="181342"/>
                  </a:lnTo>
                  <a:lnTo>
                    <a:pt x="129716" y="123196"/>
                  </a:lnTo>
                  <a:lnTo>
                    <a:pt x="133855" y="44299"/>
                  </a:lnTo>
                  <a:lnTo>
                    <a:pt x="132475" y="44299"/>
                  </a:lnTo>
                  <a:lnTo>
                    <a:pt x="93843" y="171652"/>
                  </a:lnTo>
                  <a:lnTo>
                    <a:pt x="74526" y="171652"/>
                  </a:lnTo>
                  <a:lnTo>
                    <a:pt x="34494" y="44299"/>
                  </a:lnTo>
                  <a:lnTo>
                    <a:pt x="38633" y="124580"/>
                  </a:lnTo>
                  <a:lnTo>
                    <a:pt x="38633" y="181342"/>
                  </a:lnTo>
                  <a:lnTo>
                    <a:pt x="55209" y="181342"/>
                  </a:lnTo>
                  <a:lnTo>
                    <a:pt x="55209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7" y="181342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8" name="Shape 35"/>
            <p:cNvSpPr/>
            <p:nvPr/>
          </p:nvSpPr>
          <p:spPr>
            <a:xfrm>
              <a:off x="1680826" y="752927"/>
              <a:ext cx="51051" cy="116429"/>
            </a:xfrm>
            <a:custGeom>
              <a:avLst/>
              <a:gdLst/>
              <a:ahLst/>
              <a:cxnLst/>
              <a:rect l="0" t="0" r="0" b="0"/>
              <a:pathLst>
                <a:path w="51051" h="116429">
                  <a:moveTo>
                    <a:pt x="51051" y="0"/>
                  </a:moveTo>
                  <a:lnTo>
                    <a:pt x="51051" y="18794"/>
                  </a:lnTo>
                  <a:lnTo>
                    <a:pt x="41867" y="23354"/>
                  </a:lnTo>
                  <a:cubicBezTo>
                    <a:pt x="28285" y="33023"/>
                    <a:pt x="22076" y="47550"/>
                    <a:pt x="22076" y="65200"/>
                  </a:cubicBezTo>
                  <a:cubicBezTo>
                    <a:pt x="22076" y="81820"/>
                    <a:pt x="30355" y="97048"/>
                    <a:pt x="49671" y="97048"/>
                  </a:cubicBezTo>
                  <a:lnTo>
                    <a:pt x="51051" y="96776"/>
                  </a:lnTo>
                  <a:lnTo>
                    <a:pt x="51051" y="115103"/>
                  </a:lnTo>
                  <a:lnTo>
                    <a:pt x="45532" y="116429"/>
                  </a:lnTo>
                  <a:cubicBezTo>
                    <a:pt x="15178" y="116429"/>
                    <a:pt x="0" y="94280"/>
                    <a:pt x="0" y="66601"/>
                  </a:cubicBezTo>
                  <a:cubicBezTo>
                    <a:pt x="0" y="41676"/>
                    <a:pt x="10089" y="22986"/>
                    <a:pt x="31433" y="9355"/>
                  </a:cubicBezTo>
                  <a:lnTo>
                    <a:pt x="5105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9" name="Shape 36"/>
            <p:cNvSpPr/>
            <p:nvPr/>
          </p:nvSpPr>
          <p:spPr>
            <a:xfrm>
              <a:off x="1693244" y="667076"/>
              <a:ext cx="38633" cy="69388"/>
            </a:xfrm>
            <a:custGeom>
              <a:avLst/>
              <a:gdLst/>
              <a:ahLst/>
              <a:cxnLst/>
              <a:rect l="0" t="0" r="0" b="0"/>
              <a:pathLst>
                <a:path w="38633" h="69388">
                  <a:moveTo>
                    <a:pt x="38633" y="0"/>
                  </a:moveTo>
                  <a:lnTo>
                    <a:pt x="38633" y="16588"/>
                  </a:lnTo>
                  <a:lnTo>
                    <a:pt x="32705" y="17876"/>
                  </a:lnTo>
                  <a:cubicBezTo>
                    <a:pt x="23197" y="22745"/>
                    <a:pt x="19316" y="34430"/>
                    <a:pt x="19316" y="50005"/>
                  </a:cubicBezTo>
                  <a:lnTo>
                    <a:pt x="19316" y="69388"/>
                  </a:lnTo>
                  <a:lnTo>
                    <a:pt x="0" y="69388"/>
                  </a:lnTo>
                  <a:lnTo>
                    <a:pt x="0" y="173"/>
                  </a:lnTo>
                  <a:lnTo>
                    <a:pt x="15177" y="173"/>
                  </a:lnTo>
                  <a:lnTo>
                    <a:pt x="16557" y="16790"/>
                  </a:lnTo>
                  <a:cubicBezTo>
                    <a:pt x="20007" y="9865"/>
                    <a:pt x="24836" y="5019"/>
                    <a:pt x="30527" y="1904"/>
                  </a:cubicBezTo>
                  <a:lnTo>
                    <a:pt x="386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Shape 37"/>
            <p:cNvSpPr/>
            <p:nvPr/>
          </p:nvSpPr>
          <p:spPr>
            <a:xfrm>
              <a:off x="1731877" y="664482"/>
              <a:ext cx="69006" cy="203547"/>
            </a:xfrm>
            <a:custGeom>
              <a:avLst/>
              <a:gdLst/>
              <a:ahLst/>
              <a:cxnLst/>
              <a:rect l="0" t="0" r="0" b="0"/>
              <a:pathLst>
                <a:path w="69006" h="203547">
                  <a:moveTo>
                    <a:pt x="11038" y="0"/>
                  </a:moveTo>
                  <a:cubicBezTo>
                    <a:pt x="38633" y="0"/>
                    <a:pt x="51070" y="19383"/>
                    <a:pt x="51070" y="48448"/>
                  </a:cubicBezTo>
                  <a:lnTo>
                    <a:pt x="51070" y="184107"/>
                  </a:lnTo>
                  <a:lnTo>
                    <a:pt x="69006" y="184107"/>
                  </a:lnTo>
                  <a:lnTo>
                    <a:pt x="69006" y="203489"/>
                  </a:lnTo>
                  <a:lnTo>
                    <a:pt x="33114" y="203489"/>
                  </a:lnTo>
                  <a:lnTo>
                    <a:pt x="33114" y="178571"/>
                  </a:lnTo>
                  <a:cubicBezTo>
                    <a:pt x="31044" y="188262"/>
                    <a:pt x="25870" y="194837"/>
                    <a:pt x="18972" y="198990"/>
                  </a:cubicBezTo>
                  <a:lnTo>
                    <a:pt x="0" y="203547"/>
                  </a:lnTo>
                  <a:lnTo>
                    <a:pt x="0" y="185220"/>
                  </a:lnTo>
                  <a:lnTo>
                    <a:pt x="12094" y="182832"/>
                  </a:lnTo>
                  <a:cubicBezTo>
                    <a:pt x="23542" y="177446"/>
                    <a:pt x="28975" y="163690"/>
                    <a:pt x="28975" y="139812"/>
                  </a:cubicBezTo>
                  <a:lnTo>
                    <a:pt x="28975" y="96897"/>
                  </a:lnTo>
                  <a:lnTo>
                    <a:pt x="6899" y="103813"/>
                  </a:lnTo>
                  <a:lnTo>
                    <a:pt x="0" y="107238"/>
                  </a:lnTo>
                  <a:lnTo>
                    <a:pt x="0" y="88444"/>
                  </a:lnTo>
                  <a:lnTo>
                    <a:pt x="5519" y="85813"/>
                  </a:lnTo>
                  <a:lnTo>
                    <a:pt x="28975" y="78897"/>
                  </a:lnTo>
                  <a:lnTo>
                    <a:pt x="28975" y="51214"/>
                  </a:lnTo>
                  <a:cubicBezTo>
                    <a:pt x="28975" y="26298"/>
                    <a:pt x="19317" y="17981"/>
                    <a:pt x="5519" y="17981"/>
                  </a:cubicBezTo>
                  <a:lnTo>
                    <a:pt x="0" y="19181"/>
                  </a:lnTo>
                  <a:lnTo>
                    <a:pt x="0" y="2593"/>
                  </a:lnTo>
                  <a:lnTo>
                    <a:pt x="1103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1" name="Shape 38"/>
            <p:cNvSpPr/>
            <p:nvPr/>
          </p:nvSpPr>
          <p:spPr>
            <a:xfrm>
              <a:off x="1813302" y="667248"/>
              <a:ext cx="128299" cy="200723"/>
            </a:xfrm>
            <a:custGeom>
              <a:avLst/>
              <a:gdLst/>
              <a:ahLst/>
              <a:cxnLst/>
              <a:rect l="0" t="0" r="0" b="0"/>
              <a:pathLst>
                <a:path w="128299" h="200723">
                  <a:moveTo>
                    <a:pt x="0" y="0"/>
                  </a:moveTo>
                  <a:lnTo>
                    <a:pt x="55264" y="0"/>
                  </a:lnTo>
                  <a:lnTo>
                    <a:pt x="55264" y="19384"/>
                  </a:lnTo>
                  <a:lnTo>
                    <a:pt x="38707" y="19384"/>
                  </a:lnTo>
                  <a:lnTo>
                    <a:pt x="38707" y="91364"/>
                  </a:lnTo>
                  <a:lnTo>
                    <a:pt x="89666" y="91364"/>
                  </a:lnTo>
                  <a:lnTo>
                    <a:pt x="89666" y="19384"/>
                  </a:lnTo>
                  <a:lnTo>
                    <a:pt x="73109" y="19384"/>
                  </a:lnTo>
                  <a:lnTo>
                    <a:pt x="73109" y="0"/>
                  </a:lnTo>
                  <a:lnTo>
                    <a:pt x="128299" y="0"/>
                  </a:lnTo>
                  <a:lnTo>
                    <a:pt x="128299" y="19384"/>
                  </a:lnTo>
                  <a:lnTo>
                    <a:pt x="111742" y="19384"/>
                  </a:lnTo>
                  <a:lnTo>
                    <a:pt x="111742" y="181342"/>
                  </a:lnTo>
                  <a:lnTo>
                    <a:pt x="128299" y="181342"/>
                  </a:lnTo>
                  <a:lnTo>
                    <a:pt x="128299" y="200723"/>
                  </a:lnTo>
                  <a:lnTo>
                    <a:pt x="73109" y="200723"/>
                  </a:lnTo>
                  <a:lnTo>
                    <a:pt x="73109" y="181342"/>
                  </a:lnTo>
                  <a:lnTo>
                    <a:pt x="89666" y="181342"/>
                  </a:lnTo>
                  <a:lnTo>
                    <a:pt x="89666" y="107981"/>
                  </a:lnTo>
                  <a:lnTo>
                    <a:pt x="38707" y="107981"/>
                  </a:lnTo>
                  <a:lnTo>
                    <a:pt x="38707" y="181342"/>
                  </a:lnTo>
                  <a:lnTo>
                    <a:pt x="55264" y="181342"/>
                  </a:lnTo>
                  <a:lnTo>
                    <a:pt x="55264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7" y="181342"/>
                  </a:lnTo>
                  <a:lnTo>
                    <a:pt x="16557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2" name="Shape 39"/>
            <p:cNvSpPr/>
            <p:nvPr/>
          </p:nvSpPr>
          <p:spPr>
            <a:xfrm>
              <a:off x="1965149" y="664482"/>
              <a:ext cx="91064" cy="204873"/>
            </a:xfrm>
            <a:custGeom>
              <a:avLst/>
              <a:gdLst/>
              <a:ahLst/>
              <a:cxnLst/>
              <a:rect l="0" t="0" r="0" b="0"/>
              <a:pathLst>
                <a:path w="91064" h="204873">
                  <a:moveTo>
                    <a:pt x="39921" y="0"/>
                  </a:moveTo>
                  <a:cubicBezTo>
                    <a:pt x="56478" y="0"/>
                    <a:pt x="64757" y="6915"/>
                    <a:pt x="68988" y="17981"/>
                  </a:cubicBezTo>
                  <a:lnTo>
                    <a:pt x="70276" y="17981"/>
                  </a:lnTo>
                  <a:lnTo>
                    <a:pt x="71748" y="2766"/>
                  </a:lnTo>
                  <a:lnTo>
                    <a:pt x="89592" y="2766"/>
                  </a:lnTo>
                  <a:lnTo>
                    <a:pt x="89592" y="74747"/>
                  </a:lnTo>
                  <a:lnTo>
                    <a:pt x="67516" y="74747"/>
                  </a:lnTo>
                  <a:lnTo>
                    <a:pt x="67516" y="55364"/>
                  </a:lnTo>
                  <a:cubicBezTo>
                    <a:pt x="67516" y="29065"/>
                    <a:pt x="57950" y="17981"/>
                    <a:pt x="45440" y="17981"/>
                  </a:cubicBezTo>
                  <a:cubicBezTo>
                    <a:pt x="28883" y="17981"/>
                    <a:pt x="22076" y="33214"/>
                    <a:pt x="22076" y="55364"/>
                  </a:cubicBezTo>
                  <a:lnTo>
                    <a:pt x="22076" y="156428"/>
                  </a:lnTo>
                  <a:cubicBezTo>
                    <a:pt x="22076" y="178571"/>
                    <a:pt x="31643" y="186877"/>
                    <a:pt x="45440" y="186877"/>
                  </a:cubicBezTo>
                  <a:cubicBezTo>
                    <a:pt x="61997" y="186877"/>
                    <a:pt x="68988" y="174417"/>
                    <a:pt x="68988" y="156428"/>
                  </a:cubicBezTo>
                  <a:lnTo>
                    <a:pt x="68988" y="135663"/>
                  </a:lnTo>
                  <a:lnTo>
                    <a:pt x="91064" y="135663"/>
                  </a:lnTo>
                  <a:lnTo>
                    <a:pt x="91064" y="156428"/>
                  </a:lnTo>
                  <a:cubicBezTo>
                    <a:pt x="91064" y="191031"/>
                    <a:pt x="71748" y="204873"/>
                    <a:pt x="44153" y="204873"/>
                  </a:cubicBezTo>
                  <a:cubicBezTo>
                    <a:pt x="12326" y="204873"/>
                    <a:pt x="0" y="184107"/>
                    <a:pt x="0" y="155046"/>
                  </a:cubicBezTo>
                  <a:lnTo>
                    <a:pt x="0" y="49831"/>
                  </a:lnTo>
                  <a:cubicBezTo>
                    <a:pt x="0" y="13831"/>
                    <a:pt x="16557" y="0"/>
                    <a:pt x="3992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" name="Shape 40"/>
            <p:cNvSpPr/>
            <p:nvPr/>
          </p:nvSpPr>
          <p:spPr>
            <a:xfrm>
              <a:off x="2074058" y="668632"/>
              <a:ext cx="52431" cy="199339"/>
            </a:xfrm>
            <a:custGeom>
              <a:avLst/>
              <a:gdLst/>
              <a:ahLst/>
              <a:cxnLst/>
              <a:rect l="0" t="0" r="0" b="0"/>
              <a:pathLst>
                <a:path w="52431" h="199339">
                  <a:moveTo>
                    <a:pt x="0" y="0"/>
                  </a:moveTo>
                  <a:lnTo>
                    <a:pt x="52431" y="0"/>
                  </a:lnTo>
                  <a:lnTo>
                    <a:pt x="52431" y="18000"/>
                  </a:lnTo>
                  <a:lnTo>
                    <a:pt x="40105" y="18000"/>
                  </a:lnTo>
                  <a:lnTo>
                    <a:pt x="40105" y="95513"/>
                  </a:lnTo>
                  <a:lnTo>
                    <a:pt x="40105" y="179958"/>
                  </a:lnTo>
                  <a:lnTo>
                    <a:pt x="52431" y="179958"/>
                  </a:lnTo>
                  <a:lnTo>
                    <a:pt x="52431" y="199339"/>
                  </a:lnTo>
                  <a:lnTo>
                    <a:pt x="0" y="199339"/>
                  </a:lnTo>
                  <a:lnTo>
                    <a:pt x="0" y="179958"/>
                  </a:lnTo>
                  <a:lnTo>
                    <a:pt x="18029" y="179958"/>
                  </a:lnTo>
                  <a:lnTo>
                    <a:pt x="18029" y="180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4" name="Shape 41"/>
            <p:cNvSpPr/>
            <p:nvPr/>
          </p:nvSpPr>
          <p:spPr>
            <a:xfrm>
              <a:off x="2114164" y="667248"/>
              <a:ext cx="85545" cy="200723"/>
            </a:xfrm>
            <a:custGeom>
              <a:avLst/>
              <a:gdLst/>
              <a:ahLst/>
              <a:cxnLst/>
              <a:rect l="0" t="0" r="0" b="0"/>
              <a:pathLst>
                <a:path w="85545" h="200723">
                  <a:moveTo>
                    <a:pt x="31642" y="0"/>
                  </a:moveTo>
                  <a:lnTo>
                    <a:pt x="85545" y="0"/>
                  </a:lnTo>
                  <a:lnTo>
                    <a:pt x="85545" y="19384"/>
                  </a:lnTo>
                  <a:lnTo>
                    <a:pt x="68988" y="19384"/>
                  </a:lnTo>
                  <a:lnTo>
                    <a:pt x="22076" y="96897"/>
                  </a:lnTo>
                  <a:lnTo>
                    <a:pt x="68988" y="181342"/>
                  </a:lnTo>
                  <a:lnTo>
                    <a:pt x="85545" y="181342"/>
                  </a:lnTo>
                  <a:lnTo>
                    <a:pt x="85545" y="200723"/>
                  </a:lnTo>
                  <a:lnTo>
                    <a:pt x="33114" y="200723"/>
                  </a:lnTo>
                  <a:lnTo>
                    <a:pt x="33114" y="181342"/>
                  </a:lnTo>
                  <a:lnTo>
                    <a:pt x="44152" y="181342"/>
                  </a:lnTo>
                  <a:lnTo>
                    <a:pt x="0" y="96897"/>
                  </a:lnTo>
                  <a:lnTo>
                    <a:pt x="45440" y="19384"/>
                  </a:lnTo>
                  <a:lnTo>
                    <a:pt x="31642" y="19384"/>
                  </a:lnTo>
                  <a:lnTo>
                    <a:pt x="3164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5" name="Shape 42"/>
            <p:cNvSpPr/>
            <p:nvPr/>
          </p:nvSpPr>
          <p:spPr>
            <a:xfrm>
              <a:off x="2212034" y="664576"/>
              <a:ext cx="46268" cy="206163"/>
            </a:xfrm>
            <a:custGeom>
              <a:avLst/>
              <a:gdLst/>
              <a:ahLst/>
              <a:cxnLst/>
              <a:rect l="0" t="0" r="0" b="0"/>
              <a:pathLst>
                <a:path w="46268" h="206163">
                  <a:moveTo>
                    <a:pt x="46268" y="0"/>
                  </a:moveTo>
                  <a:lnTo>
                    <a:pt x="46268" y="18134"/>
                  </a:lnTo>
                  <a:lnTo>
                    <a:pt x="45624" y="17888"/>
                  </a:lnTo>
                  <a:cubicBezTo>
                    <a:pt x="29067" y="17888"/>
                    <a:pt x="22076" y="30355"/>
                    <a:pt x="22076" y="48355"/>
                  </a:cubicBezTo>
                  <a:lnTo>
                    <a:pt x="22076" y="156335"/>
                  </a:lnTo>
                  <a:cubicBezTo>
                    <a:pt x="22076" y="178478"/>
                    <a:pt x="31827" y="186784"/>
                    <a:pt x="45624" y="186784"/>
                  </a:cubicBezTo>
                  <a:lnTo>
                    <a:pt x="46268" y="186498"/>
                  </a:lnTo>
                  <a:lnTo>
                    <a:pt x="46268" y="206063"/>
                  </a:lnTo>
                  <a:lnTo>
                    <a:pt x="45624" y="206163"/>
                  </a:lnTo>
                  <a:cubicBezTo>
                    <a:pt x="13798" y="206163"/>
                    <a:pt x="0" y="184014"/>
                    <a:pt x="0" y="153551"/>
                  </a:cubicBezTo>
                  <a:lnTo>
                    <a:pt x="0" y="51121"/>
                  </a:lnTo>
                  <a:cubicBezTo>
                    <a:pt x="0" y="23084"/>
                    <a:pt x="10866" y="8294"/>
                    <a:pt x="27940" y="2652"/>
                  </a:cubicBezTo>
                  <a:lnTo>
                    <a:pt x="46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6" name="Shape 43"/>
            <p:cNvSpPr/>
            <p:nvPr/>
          </p:nvSpPr>
          <p:spPr>
            <a:xfrm>
              <a:off x="2258302" y="664482"/>
              <a:ext cx="46268" cy="206156"/>
            </a:xfrm>
            <a:custGeom>
              <a:avLst/>
              <a:gdLst/>
              <a:ahLst/>
              <a:cxnLst/>
              <a:rect l="0" t="0" r="0" b="0"/>
              <a:pathLst>
                <a:path w="46268" h="206156">
                  <a:moveTo>
                    <a:pt x="644" y="0"/>
                  </a:moveTo>
                  <a:cubicBezTo>
                    <a:pt x="33942" y="0"/>
                    <a:pt x="46268" y="20766"/>
                    <a:pt x="46268" y="51214"/>
                  </a:cubicBezTo>
                  <a:lnTo>
                    <a:pt x="46268" y="153644"/>
                  </a:lnTo>
                  <a:cubicBezTo>
                    <a:pt x="46268" y="181684"/>
                    <a:pt x="35403" y="197259"/>
                    <a:pt x="18328" y="203293"/>
                  </a:cubicBezTo>
                  <a:lnTo>
                    <a:pt x="0" y="206156"/>
                  </a:lnTo>
                  <a:lnTo>
                    <a:pt x="0" y="186591"/>
                  </a:lnTo>
                  <a:lnTo>
                    <a:pt x="18466" y="178399"/>
                  </a:lnTo>
                  <a:cubicBezTo>
                    <a:pt x="22444" y="173035"/>
                    <a:pt x="24192" y="165423"/>
                    <a:pt x="24192" y="156428"/>
                  </a:cubicBezTo>
                  <a:lnTo>
                    <a:pt x="24192" y="48448"/>
                  </a:lnTo>
                  <a:cubicBezTo>
                    <a:pt x="24192" y="37373"/>
                    <a:pt x="21754" y="29756"/>
                    <a:pt x="17431" y="24908"/>
                  </a:cubicBezTo>
                  <a:lnTo>
                    <a:pt x="0" y="18228"/>
                  </a:lnTo>
                  <a:lnTo>
                    <a:pt x="0" y="93"/>
                  </a:lnTo>
                  <a:lnTo>
                    <a:pt x="64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7" name="Shape 44"/>
            <p:cNvSpPr/>
            <p:nvPr/>
          </p:nvSpPr>
          <p:spPr>
            <a:xfrm>
              <a:off x="2323887" y="667248"/>
              <a:ext cx="129698" cy="200723"/>
            </a:xfrm>
            <a:custGeom>
              <a:avLst/>
              <a:gdLst/>
              <a:ahLst/>
              <a:cxnLst/>
              <a:rect l="0" t="0" r="0" b="0"/>
              <a:pathLst>
                <a:path w="129698" h="200723">
                  <a:moveTo>
                    <a:pt x="0" y="0"/>
                  </a:moveTo>
                  <a:lnTo>
                    <a:pt x="55191" y="0"/>
                  </a:lnTo>
                  <a:lnTo>
                    <a:pt x="55191" y="19384"/>
                  </a:lnTo>
                  <a:lnTo>
                    <a:pt x="38633" y="19384"/>
                  </a:lnTo>
                  <a:lnTo>
                    <a:pt x="38633" y="98280"/>
                  </a:lnTo>
                  <a:lnTo>
                    <a:pt x="35874" y="159194"/>
                  </a:lnTo>
                  <a:lnTo>
                    <a:pt x="91064" y="0"/>
                  </a:lnTo>
                  <a:lnTo>
                    <a:pt x="129698" y="0"/>
                  </a:lnTo>
                  <a:lnTo>
                    <a:pt x="129698" y="19384"/>
                  </a:lnTo>
                  <a:lnTo>
                    <a:pt x="113140" y="19384"/>
                  </a:lnTo>
                  <a:lnTo>
                    <a:pt x="113140" y="181342"/>
                  </a:lnTo>
                  <a:lnTo>
                    <a:pt x="129698" y="181342"/>
                  </a:lnTo>
                  <a:lnTo>
                    <a:pt x="129698" y="200723"/>
                  </a:lnTo>
                  <a:lnTo>
                    <a:pt x="73219" y="200723"/>
                  </a:lnTo>
                  <a:lnTo>
                    <a:pt x="73219" y="181342"/>
                  </a:lnTo>
                  <a:lnTo>
                    <a:pt x="91064" y="181342"/>
                  </a:lnTo>
                  <a:lnTo>
                    <a:pt x="91064" y="106598"/>
                  </a:lnTo>
                  <a:lnTo>
                    <a:pt x="93824" y="47066"/>
                  </a:lnTo>
                  <a:lnTo>
                    <a:pt x="38633" y="200723"/>
                  </a:lnTo>
                  <a:lnTo>
                    <a:pt x="4231" y="200723"/>
                  </a:lnTo>
                  <a:lnTo>
                    <a:pt x="4231" y="181342"/>
                  </a:lnTo>
                  <a:lnTo>
                    <a:pt x="18029" y="181342"/>
                  </a:lnTo>
                  <a:lnTo>
                    <a:pt x="1802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8" name="Shape 45"/>
            <p:cNvSpPr/>
            <p:nvPr/>
          </p:nvSpPr>
          <p:spPr>
            <a:xfrm>
              <a:off x="2357002" y="607716"/>
              <a:ext cx="68988" cy="36000"/>
            </a:xfrm>
            <a:custGeom>
              <a:avLst/>
              <a:gdLst/>
              <a:ahLst/>
              <a:cxnLst/>
              <a:rect l="0" t="0" r="0" b="0"/>
              <a:pathLst>
                <a:path w="68988" h="36000">
                  <a:moveTo>
                    <a:pt x="0" y="0"/>
                  </a:moveTo>
                  <a:lnTo>
                    <a:pt x="16557" y="0"/>
                  </a:lnTo>
                  <a:lnTo>
                    <a:pt x="16557" y="6916"/>
                  </a:lnTo>
                  <a:cubicBezTo>
                    <a:pt x="16557" y="12467"/>
                    <a:pt x="20788" y="20766"/>
                    <a:pt x="34586" y="20766"/>
                  </a:cubicBezTo>
                  <a:cubicBezTo>
                    <a:pt x="48384" y="20766"/>
                    <a:pt x="52431" y="12467"/>
                    <a:pt x="52431" y="6916"/>
                  </a:cubicBezTo>
                  <a:lnTo>
                    <a:pt x="52431" y="0"/>
                  </a:lnTo>
                  <a:lnTo>
                    <a:pt x="68988" y="0"/>
                  </a:lnTo>
                  <a:lnTo>
                    <a:pt x="68988" y="8299"/>
                  </a:lnTo>
                  <a:cubicBezTo>
                    <a:pt x="68988" y="20766"/>
                    <a:pt x="59422" y="36000"/>
                    <a:pt x="34586" y="36000"/>
                  </a:cubicBezTo>
                  <a:cubicBezTo>
                    <a:pt x="9750" y="36000"/>
                    <a:pt x="0" y="20766"/>
                    <a:pt x="0" y="829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9" name="Shape 46"/>
            <p:cNvSpPr/>
            <p:nvPr/>
          </p:nvSpPr>
          <p:spPr>
            <a:xfrm>
              <a:off x="2555687" y="664496"/>
              <a:ext cx="45532" cy="206226"/>
            </a:xfrm>
            <a:custGeom>
              <a:avLst/>
              <a:gdLst/>
              <a:ahLst/>
              <a:cxnLst/>
              <a:rect l="0" t="0" r="0" b="0"/>
              <a:pathLst>
                <a:path w="45532" h="206226">
                  <a:moveTo>
                    <a:pt x="45532" y="0"/>
                  </a:moveTo>
                  <a:lnTo>
                    <a:pt x="45532" y="18009"/>
                  </a:lnTo>
                  <a:lnTo>
                    <a:pt x="27089" y="26451"/>
                  </a:lnTo>
                  <a:cubicBezTo>
                    <a:pt x="23456" y="31818"/>
                    <a:pt x="22076" y="39435"/>
                    <a:pt x="22076" y="48434"/>
                  </a:cubicBezTo>
                  <a:lnTo>
                    <a:pt x="22076" y="156415"/>
                  </a:lnTo>
                  <a:cubicBezTo>
                    <a:pt x="22076" y="167486"/>
                    <a:pt x="24514" y="175098"/>
                    <a:pt x="28676" y="179942"/>
                  </a:cubicBezTo>
                  <a:lnTo>
                    <a:pt x="45532" y="186825"/>
                  </a:lnTo>
                  <a:lnTo>
                    <a:pt x="45532" y="206226"/>
                  </a:lnTo>
                  <a:lnTo>
                    <a:pt x="24526" y="202306"/>
                  </a:lnTo>
                  <a:cubicBezTo>
                    <a:pt x="7037" y="194648"/>
                    <a:pt x="0" y="176478"/>
                    <a:pt x="0" y="153630"/>
                  </a:cubicBezTo>
                  <a:lnTo>
                    <a:pt x="0" y="51200"/>
                  </a:lnTo>
                  <a:cubicBezTo>
                    <a:pt x="0" y="23163"/>
                    <a:pt x="10866" y="8374"/>
                    <a:pt x="27397" y="2731"/>
                  </a:cubicBezTo>
                  <a:lnTo>
                    <a:pt x="455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0" name="Shape 47"/>
            <p:cNvSpPr/>
            <p:nvPr/>
          </p:nvSpPr>
          <p:spPr>
            <a:xfrm>
              <a:off x="2601219" y="664482"/>
              <a:ext cx="45532" cy="206257"/>
            </a:xfrm>
            <a:custGeom>
              <a:avLst/>
              <a:gdLst/>
              <a:ahLst/>
              <a:cxnLst/>
              <a:rect l="0" t="0" r="0" b="0"/>
              <a:pathLst>
                <a:path w="45532" h="206257">
                  <a:moveTo>
                    <a:pt x="92" y="0"/>
                  </a:moveTo>
                  <a:cubicBezTo>
                    <a:pt x="33207" y="0"/>
                    <a:pt x="45532" y="20766"/>
                    <a:pt x="45532" y="51214"/>
                  </a:cubicBezTo>
                  <a:lnTo>
                    <a:pt x="45532" y="153644"/>
                  </a:lnTo>
                  <a:cubicBezTo>
                    <a:pt x="45532" y="191031"/>
                    <a:pt x="26216" y="206257"/>
                    <a:pt x="92" y="206257"/>
                  </a:cubicBezTo>
                  <a:lnTo>
                    <a:pt x="0" y="206239"/>
                  </a:lnTo>
                  <a:lnTo>
                    <a:pt x="0" y="186839"/>
                  </a:lnTo>
                  <a:lnTo>
                    <a:pt x="92" y="186877"/>
                  </a:lnTo>
                  <a:cubicBezTo>
                    <a:pt x="16649" y="186877"/>
                    <a:pt x="23456" y="174417"/>
                    <a:pt x="23456" y="156428"/>
                  </a:cubicBezTo>
                  <a:lnTo>
                    <a:pt x="23456" y="48448"/>
                  </a:lnTo>
                  <a:cubicBezTo>
                    <a:pt x="23456" y="26298"/>
                    <a:pt x="13890" y="17981"/>
                    <a:pt x="92" y="17981"/>
                  </a:cubicBezTo>
                  <a:lnTo>
                    <a:pt x="0" y="18023"/>
                  </a:lnTo>
                  <a:lnTo>
                    <a:pt x="0" y="14"/>
                  </a:lnTo>
                  <a:lnTo>
                    <a:pt x="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1" name="Shape 48"/>
            <p:cNvSpPr/>
            <p:nvPr/>
          </p:nvSpPr>
          <p:spPr>
            <a:xfrm>
              <a:off x="2666068" y="667248"/>
              <a:ext cx="64849" cy="200723"/>
            </a:xfrm>
            <a:custGeom>
              <a:avLst/>
              <a:gdLst/>
              <a:ahLst/>
              <a:cxnLst/>
              <a:rect l="0" t="0" r="0" b="0"/>
              <a:pathLst>
                <a:path w="64849" h="200723">
                  <a:moveTo>
                    <a:pt x="0" y="0"/>
                  </a:moveTo>
                  <a:lnTo>
                    <a:pt x="64849" y="0"/>
                  </a:lnTo>
                  <a:lnTo>
                    <a:pt x="64849" y="19384"/>
                  </a:lnTo>
                  <a:lnTo>
                    <a:pt x="38634" y="19384"/>
                  </a:lnTo>
                  <a:lnTo>
                    <a:pt x="38634" y="80281"/>
                  </a:lnTo>
                  <a:lnTo>
                    <a:pt x="63469" y="80281"/>
                  </a:lnTo>
                  <a:lnTo>
                    <a:pt x="64849" y="80562"/>
                  </a:lnTo>
                  <a:lnTo>
                    <a:pt x="64849" y="98843"/>
                  </a:lnTo>
                  <a:lnTo>
                    <a:pt x="62181" y="98280"/>
                  </a:lnTo>
                  <a:lnTo>
                    <a:pt x="38634" y="98280"/>
                  </a:lnTo>
                  <a:lnTo>
                    <a:pt x="38634" y="181342"/>
                  </a:lnTo>
                  <a:lnTo>
                    <a:pt x="62181" y="181342"/>
                  </a:lnTo>
                  <a:lnTo>
                    <a:pt x="64849" y="180743"/>
                  </a:lnTo>
                  <a:lnTo>
                    <a:pt x="64849" y="200723"/>
                  </a:lnTo>
                  <a:lnTo>
                    <a:pt x="0" y="200723"/>
                  </a:lnTo>
                  <a:lnTo>
                    <a:pt x="0" y="181342"/>
                  </a:lnTo>
                  <a:lnTo>
                    <a:pt x="16558" y="181342"/>
                  </a:lnTo>
                  <a:lnTo>
                    <a:pt x="16558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2" name="Shape 49"/>
            <p:cNvSpPr/>
            <p:nvPr/>
          </p:nvSpPr>
          <p:spPr>
            <a:xfrm>
              <a:off x="2730917" y="747810"/>
              <a:ext cx="48292" cy="120160"/>
            </a:xfrm>
            <a:custGeom>
              <a:avLst/>
              <a:gdLst/>
              <a:ahLst/>
              <a:cxnLst/>
              <a:rect l="0" t="0" r="0" b="0"/>
              <a:pathLst>
                <a:path w="48292" h="120160">
                  <a:moveTo>
                    <a:pt x="0" y="0"/>
                  </a:moveTo>
                  <a:lnTo>
                    <a:pt x="21515" y="4393"/>
                  </a:lnTo>
                  <a:cubicBezTo>
                    <a:pt x="40530" y="13481"/>
                    <a:pt x="48292" y="35031"/>
                    <a:pt x="48292" y="62017"/>
                  </a:cubicBezTo>
                  <a:cubicBezTo>
                    <a:pt x="48292" y="103549"/>
                    <a:pt x="28975" y="120160"/>
                    <a:pt x="1380" y="120160"/>
                  </a:cubicBezTo>
                  <a:lnTo>
                    <a:pt x="0" y="120160"/>
                  </a:lnTo>
                  <a:lnTo>
                    <a:pt x="0" y="100181"/>
                  </a:lnTo>
                  <a:lnTo>
                    <a:pt x="10538" y="97816"/>
                  </a:lnTo>
                  <a:cubicBezTo>
                    <a:pt x="21559" y="92041"/>
                    <a:pt x="26215" y="78284"/>
                    <a:pt x="26215" y="60633"/>
                  </a:cubicBezTo>
                  <a:cubicBezTo>
                    <a:pt x="26215" y="37797"/>
                    <a:pt x="19282" y="25075"/>
                    <a:pt x="8830" y="20142"/>
                  </a:cubicBezTo>
                  <a:lnTo>
                    <a:pt x="0" y="182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3" name="Shape 50"/>
            <p:cNvSpPr/>
            <p:nvPr/>
          </p:nvSpPr>
          <p:spPr>
            <a:xfrm>
              <a:off x="2730917" y="667248"/>
              <a:ext cx="37254" cy="56748"/>
            </a:xfrm>
            <a:custGeom>
              <a:avLst/>
              <a:gdLst/>
              <a:ahLst/>
              <a:cxnLst/>
              <a:rect l="0" t="0" r="0" b="0"/>
              <a:pathLst>
                <a:path w="37254" h="56748">
                  <a:moveTo>
                    <a:pt x="0" y="0"/>
                  </a:moveTo>
                  <a:lnTo>
                    <a:pt x="37254" y="0"/>
                  </a:lnTo>
                  <a:lnTo>
                    <a:pt x="37254" y="56748"/>
                  </a:lnTo>
                  <a:lnTo>
                    <a:pt x="16649" y="56748"/>
                  </a:lnTo>
                  <a:lnTo>
                    <a:pt x="1664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4" name="Shape 51"/>
            <p:cNvSpPr/>
            <p:nvPr/>
          </p:nvSpPr>
          <p:spPr>
            <a:xfrm>
              <a:off x="2790247" y="667248"/>
              <a:ext cx="118843" cy="200723"/>
            </a:xfrm>
            <a:custGeom>
              <a:avLst/>
              <a:gdLst/>
              <a:ahLst/>
              <a:cxnLst/>
              <a:rect l="0" t="0" r="0" b="0"/>
              <a:pathLst>
                <a:path w="118843" h="200723">
                  <a:moveTo>
                    <a:pt x="6990" y="0"/>
                  </a:moveTo>
                  <a:lnTo>
                    <a:pt x="118843" y="0"/>
                  </a:lnTo>
                  <a:lnTo>
                    <a:pt x="118843" y="19384"/>
                  </a:lnTo>
                  <a:lnTo>
                    <a:pt x="102286" y="19384"/>
                  </a:lnTo>
                  <a:lnTo>
                    <a:pt x="102286" y="181342"/>
                  </a:lnTo>
                  <a:lnTo>
                    <a:pt x="118843" y="181342"/>
                  </a:lnTo>
                  <a:lnTo>
                    <a:pt x="118843" y="200723"/>
                  </a:lnTo>
                  <a:lnTo>
                    <a:pt x="64940" y="200723"/>
                  </a:lnTo>
                  <a:lnTo>
                    <a:pt x="64940" y="181342"/>
                  </a:lnTo>
                  <a:lnTo>
                    <a:pt x="78738" y="181342"/>
                  </a:lnTo>
                  <a:lnTo>
                    <a:pt x="78738" y="19384"/>
                  </a:lnTo>
                  <a:lnTo>
                    <a:pt x="45624" y="19384"/>
                  </a:lnTo>
                  <a:lnTo>
                    <a:pt x="45624" y="153663"/>
                  </a:lnTo>
                  <a:cubicBezTo>
                    <a:pt x="46911" y="184111"/>
                    <a:pt x="37345" y="200723"/>
                    <a:pt x="19316" y="200723"/>
                  </a:cubicBezTo>
                  <a:lnTo>
                    <a:pt x="0" y="200723"/>
                  </a:lnTo>
                  <a:lnTo>
                    <a:pt x="0" y="181342"/>
                  </a:lnTo>
                  <a:lnTo>
                    <a:pt x="8278" y="181342"/>
                  </a:lnTo>
                  <a:cubicBezTo>
                    <a:pt x="22076" y="181342"/>
                    <a:pt x="23547" y="177190"/>
                    <a:pt x="23547" y="150878"/>
                  </a:cubicBezTo>
                  <a:lnTo>
                    <a:pt x="23547" y="19384"/>
                  </a:lnTo>
                  <a:lnTo>
                    <a:pt x="6990" y="19384"/>
                  </a:lnTo>
                  <a:lnTo>
                    <a:pt x="69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5" name="Shape 52"/>
            <p:cNvSpPr/>
            <p:nvPr/>
          </p:nvSpPr>
          <p:spPr>
            <a:xfrm>
              <a:off x="2922888" y="752577"/>
              <a:ext cx="51695" cy="116779"/>
            </a:xfrm>
            <a:custGeom>
              <a:avLst/>
              <a:gdLst/>
              <a:ahLst/>
              <a:cxnLst/>
              <a:rect l="0" t="0" r="0" b="0"/>
              <a:pathLst>
                <a:path w="51695" h="116779">
                  <a:moveTo>
                    <a:pt x="51695" y="0"/>
                  </a:moveTo>
                  <a:lnTo>
                    <a:pt x="51695" y="18824"/>
                  </a:lnTo>
                  <a:lnTo>
                    <a:pt x="41867" y="23704"/>
                  </a:lnTo>
                  <a:cubicBezTo>
                    <a:pt x="28285" y="33373"/>
                    <a:pt x="22077" y="47900"/>
                    <a:pt x="22077" y="65549"/>
                  </a:cubicBezTo>
                  <a:cubicBezTo>
                    <a:pt x="22077" y="82170"/>
                    <a:pt x="30355" y="97398"/>
                    <a:pt x="49671" y="97398"/>
                  </a:cubicBezTo>
                  <a:lnTo>
                    <a:pt x="51695" y="97003"/>
                  </a:lnTo>
                  <a:lnTo>
                    <a:pt x="51695" y="115291"/>
                  </a:lnTo>
                  <a:lnTo>
                    <a:pt x="45441" y="116779"/>
                  </a:lnTo>
                  <a:cubicBezTo>
                    <a:pt x="15085" y="116779"/>
                    <a:pt x="0" y="94629"/>
                    <a:pt x="0" y="66951"/>
                  </a:cubicBezTo>
                  <a:cubicBezTo>
                    <a:pt x="0" y="42026"/>
                    <a:pt x="10038" y="23335"/>
                    <a:pt x="31355" y="9705"/>
                  </a:cubicBezTo>
                  <a:lnTo>
                    <a:pt x="516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6" name="Shape 53"/>
            <p:cNvSpPr/>
            <p:nvPr/>
          </p:nvSpPr>
          <p:spPr>
            <a:xfrm>
              <a:off x="2935214" y="666907"/>
              <a:ext cx="39369" cy="69556"/>
            </a:xfrm>
            <a:custGeom>
              <a:avLst/>
              <a:gdLst/>
              <a:ahLst/>
              <a:cxnLst/>
              <a:rect l="0" t="0" r="0" b="0"/>
              <a:pathLst>
                <a:path w="39369" h="69556">
                  <a:moveTo>
                    <a:pt x="39369" y="0"/>
                  </a:moveTo>
                  <a:lnTo>
                    <a:pt x="39369" y="16600"/>
                  </a:lnTo>
                  <a:lnTo>
                    <a:pt x="32743" y="18045"/>
                  </a:lnTo>
                  <a:cubicBezTo>
                    <a:pt x="23249" y="22914"/>
                    <a:pt x="19317" y="34598"/>
                    <a:pt x="19317" y="50173"/>
                  </a:cubicBezTo>
                  <a:lnTo>
                    <a:pt x="19317" y="69556"/>
                  </a:lnTo>
                  <a:lnTo>
                    <a:pt x="0" y="69556"/>
                  </a:lnTo>
                  <a:lnTo>
                    <a:pt x="0" y="341"/>
                  </a:lnTo>
                  <a:lnTo>
                    <a:pt x="15269" y="341"/>
                  </a:lnTo>
                  <a:lnTo>
                    <a:pt x="16556" y="16958"/>
                  </a:lnTo>
                  <a:cubicBezTo>
                    <a:pt x="20052" y="10033"/>
                    <a:pt x="24881" y="5187"/>
                    <a:pt x="30561" y="2073"/>
                  </a:cubicBezTo>
                  <a:lnTo>
                    <a:pt x="39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7" name="Shape 54"/>
            <p:cNvSpPr/>
            <p:nvPr/>
          </p:nvSpPr>
          <p:spPr>
            <a:xfrm>
              <a:off x="2974583" y="664482"/>
              <a:ext cx="68252" cy="203489"/>
            </a:xfrm>
            <a:custGeom>
              <a:avLst/>
              <a:gdLst/>
              <a:ahLst/>
              <a:cxnLst/>
              <a:rect l="0" t="0" r="0" b="0"/>
              <a:pathLst>
                <a:path w="68252" h="203489">
                  <a:moveTo>
                    <a:pt x="10302" y="0"/>
                  </a:moveTo>
                  <a:cubicBezTo>
                    <a:pt x="37898" y="0"/>
                    <a:pt x="50407" y="19383"/>
                    <a:pt x="50407" y="48448"/>
                  </a:cubicBezTo>
                  <a:lnTo>
                    <a:pt x="50407" y="184107"/>
                  </a:lnTo>
                  <a:lnTo>
                    <a:pt x="68252" y="184107"/>
                  </a:lnTo>
                  <a:lnTo>
                    <a:pt x="68252" y="203489"/>
                  </a:lnTo>
                  <a:lnTo>
                    <a:pt x="33850" y="203489"/>
                  </a:lnTo>
                  <a:lnTo>
                    <a:pt x="33850" y="178571"/>
                  </a:lnTo>
                  <a:cubicBezTo>
                    <a:pt x="31090" y="188262"/>
                    <a:pt x="25571" y="194837"/>
                    <a:pt x="18489" y="198990"/>
                  </a:cubicBezTo>
                  <a:lnTo>
                    <a:pt x="0" y="203386"/>
                  </a:lnTo>
                  <a:lnTo>
                    <a:pt x="0" y="185098"/>
                  </a:lnTo>
                  <a:lnTo>
                    <a:pt x="11613" y="182832"/>
                  </a:lnTo>
                  <a:cubicBezTo>
                    <a:pt x="23410" y="177446"/>
                    <a:pt x="29619" y="163690"/>
                    <a:pt x="29619" y="139812"/>
                  </a:cubicBezTo>
                  <a:lnTo>
                    <a:pt x="29619" y="96897"/>
                  </a:lnTo>
                  <a:lnTo>
                    <a:pt x="6255" y="103813"/>
                  </a:lnTo>
                  <a:lnTo>
                    <a:pt x="0" y="106918"/>
                  </a:lnTo>
                  <a:lnTo>
                    <a:pt x="0" y="88095"/>
                  </a:lnTo>
                  <a:lnTo>
                    <a:pt x="4783" y="85813"/>
                  </a:lnTo>
                  <a:lnTo>
                    <a:pt x="29619" y="78897"/>
                  </a:lnTo>
                  <a:lnTo>
                    <a:pt x="29619" y="51214"/>
                  </a:lnTo>
                  <a:cubicBezTo>
                    <a:pt x="29619" y="26298"/>
                    <a:pt x="20052" y="17981"/>
                    <a:pt x="4783" y="17981"/>
                  </a:cubicBezTo>
                  <a:lnTo>
                    <a:pt x="0" y="19024"/>
                  </a:lnTo>
                  <a:lnTo>
                    <a:pt x="0" y="2425"/>
                  </a:lnTo>
                  <a:lnTo>
                    <a:pt x="103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8" name="Shape 55"/>
            <p:cNvSpPr/>
            <p:nvPr/>
          </p:nvSpPr>
          <p:spPr>
            <a:xfrm>
              <a:off x="3056632" y="664482"/>
              <a:ext cx="91065" cy="204873"/>
            </a:xfrm>
            <a:custGeom>
              <a:avLst/>
              <a:gdLst/>
              <a:ahLst/>
              <a:cxnLst/>
              <a:rect l="0" t="0" r="0" b="0"/>
              <a:pathLst>
                <a:path w="91065" h="204873">
                  <a:moveTo>
                    <a:pt x="40105" y="0"/>
                  </a:moveTo>
                  <a:cubicBezTo>
                    <a:pt x="56662" y="0"/>
                    <a:pt x="64941" y="6915"/>
                    <a:pt x="68988" y="17981"/>
                  </a:cubicBezTo>
                  <a:lnTo>
                    <a:pt x="70460" y="17981"/>
                  </a:lnTo>
                  <a:lnTo>
                    <a:pt x="71748" y="2766"/>
                  </a:lnTo>
                  <a:lnTo>
                    <a:pt x="89777" y="2766"/>
                  </a:lnTo>
                  <a:lnTo>
                    <a:pt x="89777" y="74747"/>
                  </a:lnTo>
                  <a:lnTo>
                    <a:pt x="67701" y="74747"/>
                  </a:lnTo>
                  <a:lnTo>
                    <a:pt x="67701" y="55364"/>
                  </a:lnTo>
                  <a:cubicBezTo>
                    <a:pt x="67701" y="29065"/>
                    <a:pt x="59422" y="17981"/>
                    <a:pt x="45624" y="17981"/>
                  </a:cubicBezTo>
                  <a:cubicBezTo>
                    <a:pt x="29068" y="17981"/>
                    <a:pt x="22077" y="33214"/>
                    <a:pt x="22077" y="55364"/>
                  </a:cubicBezTo>
                  <a:lnTo>
                    <a:pt x="22077" y="156428"/>
                  </a:lnTo>
                  <a:cubicBezTo>
                    <a:pt x="22077" y="178571"/>
                    <a:pt x="31827" y="186877"/>
                    <a:pt x="45624" y="186877"/>
                  </a:cubicBezTo>
                  <a:cubicBezTo>
                    <a:pt x="62181" y="186877"/>
                    <a:pt x="68988" y="174417"/>
                    <a:pt x="68988" y="156428"/>
                  </a:cubicBezTo>
                  <a:lnTo>
                    <a:pt x="68988" y="135663"/>
                  </a:lnTo>
                  <a:lnTo>
                    <a:pt x="91065" y="135663"/>
                  </a:lnTo>
                  <a:lnTo>
                    <a:pt x="91065" y="156428"/>
                  </a:lnTo>
                  <a:cubicBezTo>
                    <a:pt x="91065" y="191031"/>
                    <a:pt x="71748" y="204873"/>
                    <a:pt x="45624" y="204873"/>
                  </a:cubicBezTo>
                  <a:cubicBezTo>
                    <a:pt x="12510" y="204873"/>
                    <a:pt x="0" y="184107"/>
                    <a:pt x="0" y="155046"/>
                  </a:cubicBezTo>
                  <a:lnTo>
                    <a:pt x="0" y="49831"/>
                  </a:lnTo>
                  <a:cubicBezTo>
                    <a:pt x="0" y="13831"/>
                    <a:pt x="16558" y="0"/>
                    <a:pt x="401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9" name="Shape 56"/>
            <p:cNvSpPr/>
            <p:nvPr/>
          </p:nvSpPr>
          <p:spPr>
            <a:xfrm>
              <a:off x="3164254" y="667248"/>
              <a:ext cx="126938" cy="200723"/>
            </a:xfrm>
            <a:custGeom>
              <a:avLst/>
              <a:gdLst/>
              <a:ahLst/>
              <a:cxnLst/>
              <a:rect l="0" t="0" r="0" b="0"/>
              <a:pathLst>
                <a:path w="126938" h="200723">
                  <a:moveTo>
                    <a:pt x="0" y="0"/>
                  </a:moveTo>
                  <a:lnTo>
                    <a:pt x="126938" y="0"/>
                  </a:lnTo>
                  <a:lnTo>
                    <a:pt x="126938" y="56748"/>
                  </a:lnTo>
                  <a:lnTo>
                    <a:pt x="106333" y="56748"/>
                  </a:lnTo>
                  <a:lnTo>
                    <a:pt x="106333" y="19384"/>
                  </a:lnTo>
                  <a:lnTo>
                    <a:pt x="74507" y="19384"/>
                  </a:lnTo>
                  <a:lnTo>
                    <a:pt x="74507" y="181342"/>
                  </a:lnTo>
                  <a:lnTo>
                    <a:pt x="98055" y="181342"/>
                  </a:lnTo>
                  <a:lnTo>
                    <a:pt x="98055" y="200723"/>
                  </a:lnTo>
                  <a:lnTo>
                    <a:pt x="29067" y="200723"/>
                  </a:lnTo>
                  <a:lnTo>
                    <a:pt x="29067" y="181342"/>
                  </a:lnTo>
                  <a:lnTo>
                    <a:pt x="52431" y="181342"/>
                  </a:lnTo>
                  <a:lnTo>
                    <a:pt x="52431" y="19384"/>
                  </a:lnTo>
                  <a:lnTo>
                    <a:pt x="20788" y="19384"/>
                  </a:lnTo>
                  <a:lnTo>
                    <a:pt x="20788" y="56748"/>
                  </a:lnTo>
                  <a:lnTo>
                    <a:pt x="0" y="567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0" name="Shape 57"/>
            <p:cNvSpPr/>
            <p:nvPr/>
          </p:nvSpPr>
          <p:spPr>
            <a:xfrm>
              <a:off x="3304990" y="667248"/>
              <a:ext cx="125650" cy="200723"/>
            </a:xfrm>
            <a:custGeom>
              <a:avLst/>
              <a:gdLst/>
              <a:ahLst/>
              <a:cxnLst/>
              <a:rect l="0" t="0" r="0" b="0"/>
              <a:pathLst>
                <a:path w="125650" h="200723">
                  <a:moveTo>
                    <a:pt x="0" y="0"/>
                  </a:moveTo>
                  <a:lnTo>
                    <a:pt x="55190" y="0"/>
                  </a:lnTo>
                  <a:lnTo>
                    <a:pt x="55190" y="19384"/>
                  </a:lnTo>
                  <a:lnTo>
                    <a:pt x="38633" y="19384"/>
                  </a:lnTo>
                  <a:lnTo>
                    <a:pt x="38633" y="98280"/>
                  </a:lnTo>
                  <a:lnTo>
                    <a:pt x="35874" y="159194"/>
                  </a:lnTo>
                  <a:lnTo>
                    <a:pt x="91064" y="0"/>
                  </a:lnTo>
                  <a:lnTo>
                    <a:pt x="125650" y="0"/>
                  </a:lnTo>
                  <a:lnTo>
                    <a:pt x="125650" y="19384"/>
                  </a:lnTo>
                  <a:lnTo>
                    <a:pt x="113140" y="19384"/>
                  </a:lnTo>
                  <a:lnTo>
                    <a:pt x="113140" y="181342"/>
                  </a:lnTo>
                  <a:lnTo>
                    <a:pt x="125650" y="181342"/>
                  </a:lnTo>
                  <a:lnTo>
                    <a:pt x="125650" y="200723"/>
                  </a:lnTo>
                  <a:lnTo>
                    <a:pt x="73220" y="200723"/>
                  </a:lnTo>
                  <a:lnTo>
                    <a:pt x="73220" y="181342"/>
                  </a:lnTo>
                  <a:lnTo>
                    <a:pt x="91064" y="181342"/>
                  </a:lnTo>
                  <a:lnTo>
                    <a:pt x="91064" y="106598"/>
                  </a:lnTo>
                  <a:lnTo>
                    <a:pt x="93824" y="47066"/>
                  </a:lnTo>
                  <a:lnTo>
                    <a:pt x="38633" y="200723"/>
                  </a:lnTo>
                  <a:lnTo>
                    <a:pt x="4231" y="200723"/>
                  </a:lnTo>
                  <a:lnTo>
                    <a:pt x="4231" y="181342"/>
                  </a:lnTo>
                  <a:lnTo>
                    <a:pt x="18029" y="181342"/>
                  </a:lnTo>
                  <a:lnTo>
                    <a:pt x="18029" y="19384"/>
                  </a:lnTo>
                  <a:lnTo>
                    <a:pt x="0" y="193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1A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1" name="Shape 58"/>
            <p:cNvSpPr/>
            <p:nvPr/>
          </p:nvSpPr>
          <p:spPr>
            <a:xfrm>
              <a:off x="0" y="0"/>
              <a:ext cx="385009" cy="1007788"/>
            </a:xfrm>
            <a:custGeom>
              <a:avLst/>
              <a:gdLst/>
              <a:ahLst/>
              <a:cxnLst/>
              <a:rect l="0" t="0" r="0" b="0"/>
              <a:pathLst>
                <a:path w="385009" h="1007788">
                  <a:moveTo>
                    <a:pt x="385009" y="0"/>
                  </a:moveTo>
                  <a:lnTo>
                    <a:pt x="375351" y="1007788"/>
                  </a:lnTo>
                  <a:cubicBezTo>
                    <a:pt x="361553" y="974565"/>
                    <a:pt x="329818" y="948262"/>
                    <a:pt x="306362" y="948262"/>
                  </a:cubicBezTo>
                  <a:lnTo>
                    <a:pt x="92459" y="948262"/>
                  </a:lnTo>
                  <a:cubicBezTo>
                    <a:pt x="0" y="948262"/>
                    <a:pt x="0" y="862435"/>
                    <a:pt x="0" y="862435"/>
                  </a:cubicBezTo>
                  <a:lnTo>
                    <a:pt x="0" y="2766"/>
                  </a:lnTo>
                  <a:lnTo>
                    <a:pt x="3850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231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59"/>
            <p:cNvSpPr/>
            <p:nvPr/>
          </p:nvSpPr>
          <p:spPr>
            <a:xfrm>
              <a:off x="365692" y="0"/>
              <a:ext cx="386407" cy="1007788"/>
            </a:xfrm>
            <a:custGeom>
              <a:avLst/>
              <a:gdLst/>
              <a:ahLst/>
              <a:cxnLst/>
              <a:rect l="0" t="0" r="0" b="0"/>
              <a:pathLst>
                <a:path w="386407" h="1007788">
                  <a:moveTo>
                    <a:pt x="0" y="0"/>
                  </a:moveTo>
                  <a:lnTo>
                    <a:pt x="386407" y="2766"/>
                  </a:lnTo>
                  <a:lnTo>
                    <a:pt x="386407" y="862435"/>
                  </a:lnTo>
                  <a:cubicBezTo>
                    <a:pt x="386407" y="862435"/>
                    <a:pt x="386407" y="948262"/>
                    <a:pt x="293945" y="948262"/>
                  </a:cubicBezTo>
                  <a:lnTo>
                    <a:pt x="80045" y="948262"/>
                  </a:lnTo>
                  <a:cubicBezTo>
                    <a:pt x="56589" y="948262"/>
                    <a:pt x="23456" y="974565"/>
                    <a:pt x="9658" y="1007788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5231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3518"/>
            <p:cNvSpPr/>
            <p:nvPr/>
          </p:nvSpPr>
          <p:spPr>
            <a:xfrm>
              <a:off x="0" y="0"/>
              <a:ext cx="752099" cy="319774"/>
            </a:xfrm>
            <a:custGeom>
              <a:avLst/>
              <a:gdLst/>
              <a:ahLst/>
              <a:cxnLst/>
              <a:rect l="0" t="0" r="0" b="0"/>
              <a:pathLst>
                <a:path w="752099" h="319774">
                  <a:moveTo>
                    <a:pt x="0" y="0"/>
                  </a:moveTo>
                  <a:lnTo>
                    <a:pt x="752099" y="0"/>
                  </a:lnTo>
                  <a:lnTo>
                    <a:pt x="752099" y="319774"/>
                  </a:lnTo>
                  <a:lnTo>
                    <a:pt x="0" y="31977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D579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61"/>
            <p:cNvSpPr/>
            <p:nvPr/>
          </p:nvSpPr>
          <p:spPr>
            <a:xfrm>
              <a:off x="126958" y="33214"/>
              <a:ext cx="258050" cy="272728"/>
            </a:xfrm>
            <a:custGeom>
              <a:avLst/>
              <a:gdLst/>
              <a:ahLst/>
              <a:cxnLst/>
              <a:rect l="0" t="0" r="0" b="0"/>
              <a:pathLst>
                <a:path w="258050" h="272728">
                  <a:moveTo>
                    <a:pt x="258050" y="0"/>
                  </a:moveTo>
                  <a:lnTo>
                    <a:pt x="258050" y="152280"/>
                  </a:lnTo>
                  <a:cubicBezTo>
                    <a:pt x="206999" y="152280"/>
                    <a:pt x="173885" y="177195"/>
                    <a:pt x="146271" y="229812"/>
                  </a:cubicBezTo>
                  <a:cubicBezTo>
                    <a:pt x="74524" y="222878"/>
                    <a:pt x="56579" y="272728"/>
                    <a:pt x="56579" y="272728"/>
                  </a:cubicBezTo>
                  <a:lnTo>
                    <a:pt x="0" y="155046"/>
                  </a:lnTo>
                  <a:lnTo>
                    <a:pt x="62106" y="247812"/>
                  </a:lnTo>
                  <a:lnTo>
                    <a:pt x="20700" y="130130"/>
                  </a:lnTo>
                  <a:lnTo>
                    <a:pt x="81423" y="232579"/>
                  </a:lnTo>
                  <a:lnTo>
                    <a:pt x="40020" y="114915"/>
                  </a:lnTo>
                  <a:lnTo>
                    <a:pt x="97980" y="224261"/>
                  </a:lnTo>
                  <a:lnTo>
                    <a:pt x="64865" y="101065"/>
                  </a:lnTo>
                  <a:lnTo>
                    <a:pt x="117296" y="220111"/>
                  </a:lnTo>
                  <a:lnTo>
                    <a:pt x="92461" y="96916"/>
                  </a:lnTo>
                  <a:lnTo>
                    <a:pt x="137993" y="213196"/>
                  </a:lnTo>
                  <a:lnTo>
                    <a:pt x="111777" y="87215"/>
                  </a:lnTo>
                  <a:lnTo>
                    <a:pt x="147651" y="192429"/>
                  </a:lnTo>
                  <a:lnTo>
                    <a:pt x="126955" y="67850"/>
                  </a:lnTo>
                  <a:lnTo>
                    <a:pt x="161467" y="178579"/>
                  </a:lnTo>
                  <a:lnTo>
                    <a:pt x="144892" y="51234"/>
                  </a:lnTo>
                  <a:lnTo>
                    <a:pt x="173885" y="166130"/>
                  </a:lnTo>
                  <a:lnTo>
                    <a:pt x="164227" y="34617"/>
                  </a:lnTo>
                  <a:lnTo>
                    <a:pt x="190442" y="150897"/>
                  </a:lnTo>
                  <a:lnTo>
                    <a:pt x="186303" y="20766"/>
                  </a:lnTo>
                  <a:lnTo>
                    <a:pt x="208379" y="141214"/>
                  </a:lnTo>
                  <a:lnTo>
                    <a:pt x="212518" y="9701"/>
                  </a:lnTo>
                  <a:lnTo>
                    <a:pt x="227696" y="139831"/>
                  </a:lnTo>
                  <a:lnTo>
                    <a:pt x="234595" y="2785"/>
                  </a:lnTo>
                  <a:lnTo>
                    <a:pt x="249772" y="135682"/>
                  </a:lnTo>
                  <a:lnTo>
                    <a:pt x="2580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62"/>
            <p:cNvSpPr/>
            <p:nvPr/>
          </p:nvSpPr>
          <p:spPr>
            <a:xfrm>
              <a:off x="525781" y="700463"/>
              <a:ext cx="77267" cy="40149"/>
            </a:xfrm>
            <a:custGeom>
              <a:avLst/>
              <a:gdLst/>
              <a:ahLst/>
              <a:cxnLst/>
              <a:rect l="0" t="0" r="0" b="0"/>
              <a:pathLst>
                <a:path w="77267" h="40149">
                  <a:moveTo>
                    <a:pt x="67608" y="0"/>
                  </a:moveTo>
                  <a:cubicBezTo>
                    <a:pt x="71748" y="5533"/>
                    <a:pt x="74507" y="15233"/>
                    <a:pt x="77267" y="29084"/>
                  </a:cubicBezTo>
                  <a:lnTo>
                    <a:pt x="75887" y="36000"/>
                  </a:lnTo>
                  <a:lnTo>
                    <a:pt x="38633" y="36000"/>
                  </a:lnTo>
                  <a:lnTo>
                    <a:pt x="41393" y="22149"/>
                  </a:lnTo>
                  <a:lnTo>
                    <a:pt x="0" y="40149"/>
                  </a:lnTo>
                  <a:lnTo>
                    <a:pt x="20696" y="9701"/>
                  </a:lnTo>
                  <a:lnTo>
                    <a:pt x="6760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B1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63"/>
            <p:cNvSpPr/>
            <p:nvPr/>
          </p:nvSpPr>
          <p:spPr>
            <a:xfrm>
              <a:off x="383629" y="485904"/>
              <a:ext cx="198722" cy="402573"/>
            </a:xfrm>
            <a:custGeom>
              <a:avLst/>
              <a:gdLst/>
              <a:ahLst/>
              <a:cxnLst/>
              <a:rect l="0" t="0" r="0" b="0"/>
              <a:pathLst>
                <a:path w="198722" h="402573">
                  <a:moveTo>
                    <a:pt x="13798" y="0"/>
                  </a:moveTo>
                  <a:lnTo>
                    <a:pt x="22095" y="289326"/>
                  </a:lnTo>
                  <a:cubicBezTo>
                    <a:pt x="63488" y="398678"/>
                    <a:pt x="157330" y="335007"/>
                    <a:pt x="169747" y="228410"/>
                  </a:cubicBezTo>
                  <a:lnTo>
                    <a:pt x="198722" y="220092"/>
                  </a:lnTo>
                  <a:lnTo>
                    <a:pt x="195963" y="232560"/>
                  </a:lnTo>
                  <a:cubicBezTo>
                    <a:pt x="188719" y="334308"/>
                    <a:pt x="129465" y="402573"/>
                    <a:pt x="64776" y="399977"/>
                  </a:cubicBezTo>
                  <a:cubicBezTo>
                    <a:pt x="43213" y="399112"/>
                    <a:pt x="21046" y="390374"/>
                    <a:pt x="0" y="372377"/>
                  </a:cubicBezTo>
                  <a:lnTo>
                    <a:pt x="1380" y="362686"/>
                  </a:lnTo>
                  <a:lnTo>
                    <a:pt x="2760" y="354381"/>
                  </a:lnTo>
                  <a:lnTo>
                    <a:pt x="9658" y="2766"/>
                  </a:lnTo>
                  <a:lnTo>
                    <a:pt x="137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64"/>
            <p:cNvSpPr/>
            <p:nvPr/>
          </p:nvSpPr>
          <p:spPr>
            <a:xfrm>
              <a:off x="165597" y="700463"/>
              <a:ext cx="77278" cy="40149"/>
            </a:xfrm>
            <a:custGeom>
              <a:avLst/>
              <a:gdLst/>
              <a:ahLst/>
              <a:cxnLst/>
              <a:rect l="0" t="0" r="0" b="0"/>
              <a:pathLst>
                <a:path w="77278" h="40149">
                  <a:moveTo>
                    <a:pt x="9660" y="0"/>
                  </a:moveTo>
                  <a:lnTo>
                    <a:pt x="56581" y="9701"/>
                  </a:lnTo>
                  <a:lnTo>
                    <a:pt x="77278" y="40149"/>
                  </a:lnTo>
                  <a:lnTo>
                    <a:pt x="35885" y="22149"/>
                  </a:lnTo>
                  <a:lnTo>
                    <a:pt x="40024" y="36000"/>
                  </a:lnTo>
                  <a:lnTo>
                    <a:pt x="1382" y="36000"/>
                  </a:lnTo>
                  <a:lnTo>
                    <a:pt x="0" y="29084"/>
                  </a:lnTo>
                  <a:cubicBezTo>
                    <a:pt x="2761" y="15233"/>
                    <a:pt x="6901" y="5533"/>
                    <a:pt x="96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B1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65"/>
            <p:cNvSpPr/>
            <p:nvPr/>
          </p:nvSpPr>
          <p:spPr>
            <a:xfrm>
              <a:off x="186305" y="485904"/>
              <a:ext cx="198704" cy="402573"/>
            </a:xfrm>
            <a:custGeom>
              <a:avLst/>
              <a:gdLst/>
              <a:ahLst/>
              <a:cxnLst/>
              <a:rect l="0" t="0" r="0" b="0"/>
              <a:pathLst>
                <a:path w="198704" h="402573">
                  <a:moveTo>
                    <a:pt x="184907" y="0"/>
                  </a:moveTo>
                  <a:lnTo>
                    <a:pt x="189046" y="2766"/>
                  </a:lnTo>
                  <a:lnTo>
                    <a:pt x="195945" y="354381"/>
                  </a:lnTo>
                  <a:lnTo>
                    <a:pt x="198704" y="362686"/>
                  </a:lnTo>
                  <a:lnTo>
                    <a:pt x="198704" y="372377"/>
                  </a:lnTo>
                  <a:cubicBezTo>
                    <a:pt x="177663" y="390374"/>
                    <a:pt x="155499" y="399112"/>
                    <a:pt x="133939" y="399977"/>
                  </a:cubicBezTo>
                  <a:cubicBezTo>
                    <a:pt x="69257" y="402573"/>
                    <a:pt x="10003" y="334308"/>
                    <a:pt x="2760" y="232560"/>
                  </a:cubicBezTo>
                  <a:lnTo>
                    <a:pt x="0" y="220092"/>
                  </a:lnTo>
                  <a:lnTo>
                    <a:pt x="28975" y="228410"/>
                  </a:lnTo>
                  <a:cubicBezTo>
                    <a:pt x="41393" y="335007"/>
                    <a:pt x="135235" y="398678"/>
                    <a:pt x="176628" y="289326"/>
                  </a:cubicBezTo>
                  <a:lnTo>
                    <a:pt x="1849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66"/>
            <p:cNvSpPr/>
            <p:nvPr/>
          </p:nvSpPr>
          <p:spPr>
            <a:xfrm>
              <a:off x="198723" y="341923"/>
              <a:ext cx="186286" cy="538161"/>
            </a:xfrm>
            <a:custGeom>
              <a:avLst/>
              <a:gdLst/>
              <a:ahLst/>
              <a:cxnLst/>
              <a:rect l="0" t="0" r="0" b="0"/>
              <a:pathLst>
                <a:path w="186286" h="538161">
                  <a:moveTo>
                    <a:pt x="186286" y="0"/>
                  </a:moveTo>
                  <a:lnTo>
                    <a:pt x="186286" y="24916"/>
                  </a:lnTo>
                  <a:cubicBezTo>
                    <a:pt x="164210" y="27682"/>
                    <a:pt x="157311" y="42916"/>
                    <a:pt x="157311" y="52616"/>
                  </a:cubicBezTo>
                  <a:cubicBezTo>
                    <a:pt x="157311" y="63682"/>
                    <a:pt x="164210" y="78915"/>
                    <a:pt x="186286" y="77532"/>
                  </a:cubicBezTo>
                  <a:lnTo>
                    <a:pt x="186286" y="506667"/>
                  </a:lnTo>
                  <a:cubicBezTo>
                    <a:pt x="164555" y="526047"/>
                    <a:pt x="142133" y="535046"/>
                    <a:pt x="120701" y="535824"/>
                  </a:cubicBezTo>
                  <a:cubicBezTo>
                    <a:pt x="56408" y="538161"/>
                    <a:pt x="1035" y="466522"/>
                    <a:pt x="0" y="379306"/>
                  </a:cubicBezTo>
                  <a:lnTo>
                    <a:pt x="4139" y="375157"/>
                  </a:lnTo>
                  <a:lnTo>
                    <a:pt x="11038" y="379306"/>
                  </a:lnTo>
                  <a:cubicBezTo>
                    <a:pt x="16557" y="452670"/>
                    <a:pt x="73127" y="494209"/>
                    <a:pt x="104880" y="495594"/>
                  </a:cubicBezTo>
                  <a:cubicBezTo>
                    <a:pt x="137994" y="498362"/>
                    <a:pt x="162830" y="469288"/>
                    <a:pt x="168349" y="437456"/>
                  </a:cubicBezTo>
                  <a:lnTo>
                    <a:pt x="172489" y="149514"/>
                  </a:lnTo>
                  <a:lnTo>
                    <a:pt x="125577" y="149514"/>
                  </a:lnTo>
                  <a:lnTo>
                    <a:pt x="103500" y="143981"/>
                  </a:lnTo>
                  <a:cubicBezTo>
                    <a:pt x="103500" y="143981"/>
                    <a:pt x="84165" y="142597"/>
                    <a:pt x="73127" y="142597"/>
                  </a:cubicBezTo>
                  <a:cubicBezTo>
                    <a:pt x="70368" y="148130"/>
                    <a:pt x="63469" y="152279"/>
                    <a:pt x="56570" y="152279"/>
                  </a:cubicBezTo>
                  <a:cubicBezTo>
                    <a:pt x="49671" y="152279"/>
                    <a:pt x="40013" y="148130"/>
                    <a:pt x="40013" y="135663"/>
                  </a:cubicBezTo>
                  <a:cubicBezTo>
                    <a:pt x="40013" y="124598"/>
                    <a:pt x="51051" y="117682"/>
                    <a:pt x="57950" y="117682"/>
                  </a:cubicBezTo>
                  <a:cubicBezTo>
                    <a:pt x="63469" y="117682"/>
                    <a:pt x="71747" y="123214"/>
                    <a:pt x="74507" y="130130"/>
                  </a:cubicBezTo>
                  <a:cubicBezTo>
                    <a:pt x="85545" y="130130"/>
                    <a:pt x="103500" y="128747"/>
                    <a:pt x="103500" y="128747"/>
                  </a:cubicBezTo>
                  <a:lnTo>
                    <a:pt x="125577" y="124598"/>
                  </a:lnTo>
                  <a:lnTo>
                    <a:pt x="172489" y="125981"/>
                  </a:lnTo>
                  <a:lnTo>
                    <a:pt x="172489" y="116280"/>
                  </a:lnTo>
                  <a:cubicBezTo>
                    <a:pt x="149033" y="94130"/>
                    <a:pt x="126956" y="77532"/>
                    <a:pt x="131096" y="48448"/>
                  </a:cubicBezTo>
                  <a:cubicBezTo>
                    <a:pt x="140754" y="5551"/>
                    <a:pt x="169729" y="0"/>
                    <a:pt x="1862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67"/>
            <p:cNvSpPr/>
            <p:nvPr/>
          </p:nvSpPr>
          <p:spPr>
            <a:xfrm>
              <a:off x="164217" y="638165"/>
              <a:ext cx="80037" cy="105214"/>
            </a:xfrm>
            <a:custGeom>
              <a:avLst/>
              <a:gdLst/>
              <a:ahLst/>
              <a:cxnLst/>
              <a:rect l="0" t="0" r="0" b="0"/>
              <a:pathLst>
                <a:path w="80037" h="105214">
                  <a:moveTo>
                    <a:pt x="42784" y="0"/>
                  </a:moveTo>
                  <a:cubicBezTo>
                    <a:pt x="57961" y="33233"/>
                    <a:pt x="70379" y="66448"/>
                    <a:pt x="80037" y="99682"/>
                  </a:cubicBezTo>
                  <a:cubicBezTo>
                    <a:pt x="48303" y="71999"/>
                    <a:pt x="35885" y="63681"/>
                    <a:pt x="0" y="105214"/>
                  </a:cubicBezTo>
                  <a:cubicBezTo>
                    <a:pt x="2761" y="63681"/>
                    <a:pt x="19320" y="30467"/>
                    <a:pt x="4278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69"/>
            <p:cNvSpPr/>
            <p:nvPr/>
          </p:nvSpPr>
          <p:spPr>
            <a:xfrm>
              <a:off x="164217" y="638165"/>
              <a:ext cx="80037" cy="105214"/>
            </a:xfrm>
            <a:custGeom>
              <a:avLst/>
              <a:gdLst/>
              <a:ahLst/>
              <a:cxnLst/>
              <a:rect l="0" t="0" r="0" b="0"/>
              <a:pathLst>
                <a:path w="80037" h="105214">
                  <a:moveTo>
                    <a:pt x="0" y="105214"/>
                  </a:moveTo>
                  <a:lnTo>
                    <a:pt x="0" y="105214"/>
                  </a:lnTo>
                  <a:cubicBezTo>
                    <a:pt x="2761" y="63682"/>
                    <a:pt x="19320" y="30467"/>
                    <a:pt x="42784" y="0"/>
                  </a:cubicBezTo>
                  <a:cubicBezTo>
                    <a:pt x="57961" y="33233"/>
                    <a:pt x="70379" y="66448"/>
                    <a:pt x="80037" y="99682"/>
                  </a:cubicBezTo>
                  <a:cubicBezTo>
                    <a:pt x="48303" y="71999"/>
                    <a:pt x="35885" y="63682"/>
                    <a:pt x="0" y="105214"/>
                  </a:cubicBezTo>
                  <a:lnTo>
                    <a:pt x="0" y="105214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Shape 71"/>
            <p:cNvSpPr/>
            <p:nvPr/>
          </p:nvSpPr>
          <p:spPr>
            <a:xfrm>
              <a:off x="201482" y="639566"/>
              <a:ext cx="5519" cy="74747"/>
            </a:xfrm>
            <a:custGeom>
              <a:avLst/>
              <a:gdLst/>
              <a:ahLst/>
              <a:cxnLst/>
              <a:rect l="0" t="0" r="0" b="0"/>
              <a:pathLst>
                <a:path w="5519" h="74747">
                  <a:moveTo>
                    <a:pt x="5519" y="0"/>
                  </a:moveTo>
                  <a:lnTo>
                    <a:pt x="5519" y="0"/>
                  </a:lnTo>
                  <a:cubicBezTo>
                    <a:pt x="2760" y="26299"/>
                    <a:pt x="0" y="49832"/>
                    <a:pt x="2760" y="74747"/>
                  </a:cubicBez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3" name="Shape 72"/>
            <p:cNvSpPr/>
            <p:nvPr/>
          </p:nvSpPr>
          <p:spPr>
            <a:xfrm>
              <a:off x="383629" y="341923"/>
              <a:ext cx="187684" cy="538161"/>
            </a:xfrm>
            <a:custGeom>
              <a:avLst/>
              <a:gdLst/>
              <a:ahLst/>
              <a:cxnLst/>
              <a:rect l="0" t="0" r="0" b="0"/>
              <a:pathLst>
                <a:path w="187684" h="538161">
                  <a:moveTo>
                    <a:pt x="0" y="0"/>
                  </a:moveTo>
                  <a:cubicBezTo>
                    <a:pt x="16557" y="0"/>
                    <a:pt x="45551" y="5551"/>
                    <a:pt x="55209" y="48448"/>
                  </a:cubicBezTo>
                  <a:cubicBezTo>
                    <a:pt x="59348" y="77532"/>
                    <a:pt x="37272" y="94130"/>
                    <a:pt x="13798" y="116280"/>
                  </a:cubicBezTo>
                  <a:lnTo>
                    <a:pt x="13798" y="125981"/>
                  </a:lnTo>
                  <a:lnTo>
                    <a:pt x="62108" y="124598"/>
                  </a:lnTo>
                  <a:lnTo>
                    <a:pt x="84184" y="128747"/>
                  </a:lnTo>
                  <a:cubicBezTo>
                    <a:pt x="84184" y="128747"/>
                    <a:pt x="102121" y="130130"/>
                    <a:pt x="111779" y="130130"/>
                  </a:cubicBezTo>
                  <a:cubicBezTo>
                    <a:pt x="115919" y="123214"/>
                    <a:pt x="122817" y="117682"/>
                    <a:pt x="129716" y="117682"/>
                  </a:cubicBezTo>
                  <a:cubicBezTo>
                    <a:pt x="135253" y="117682"/>
                    <a:pt x="146292" y="124598"/>
                    <a:pt x="146292" y="135663"/>
                  </a:cubicBezTo>
                  <a:cubicBezTo>
                    <a:pt x="146292" y="148130"/>
                    <a:pt x="136633" y="152279"/>
                    <a:pt x="129716" y="152279"/>
                  </a:cubicBezTo>
                  <a:cubicBezTo>
                    <a:pt x="122817" y="152279"/>
                    <a:pt x="117298" y="148130"/>
                    <a:pt x="113159" y="142597"/>
                  </a:cubicBezTo>
                  <a:cubicBezTo>
                    <a:pt x="102121" y="142597"/>
                    <a:pt x="82804" y="143981"/>
                    <a:pt x="82804" y="143981"/>
                  </a:cubicBezTo>
                  <a:lnTo>
                    <a:pt x="60728" y="149514"/>
                  </a:lnTo>
                  <a:lnTo>
                    <a:pt x="13798" y="149514"/>
                  </a:lnTo>
                  <a:lnTo>
                    <a:pt x="17955" y="437456"/>
                  </a:lnTo>
                  <a:cubicBezTo>
                    <a:pt x="24854" y="469288"/>
                    <a:pt x="48310" y="498362"/>
                    <a:pt x="81424" y="495594"/>
                  </a:cubicBezTo>
                  <a:cubicBezTo>
                    <a:pt x="114539" y="494209"/>
                    <a:pt x="169747" y="452670"/>
                    <a:pt x="175267" y="379306"/>
                  </a:cubicBezTo>
                  <a:lnTo>
                    <a:pt x="182165" y="375157"/>
                  </a:lnTo>
                  <a:lnTo>
                    <a:pt x="187684" y="379306"/>
                  </a:lnTo>
                  <a:cubicBezTo>
                    <a:pt x="186650" y="466522"/>
                    <a:pt x="131276" y="538161"/>
                    <a:pt x="66975" y="535824"/>
                  </a:cubicBezTo>
                  <a:cubicBezTo>
                    <a:pt x="45541" y="535046"/>
                    <a:pt x="23116" y="526047"/>
                    <a:pt x="1380" y="506667"/>
                  </a:cubicBezTo>
                  <a:lnTo>
                    <a:pt x="0" y="77532"/>
                  </a:lnTo>
                  <a:cubicBezTo>
                    <a:pt x="22095" y="78915"/>
                    <a:pt x="28993" y="63682"/>
                    <a:pt x="30373" y="52616"/>
                  </a:cubicBezTo>
                  <a:cubicBezTo>
                    <a:pt x="30373" y="42916"/>
                    <a:pt x="22095" y="27682"/>
                    <a:pt x="0" y="2491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4" name="Shape 73"/>
            <p:cNvSpPr/>
            <p:nvPr/>
          </p:nvSpPr>
          <p:spPr>
            <a:xfrm>
              <a:off x="524402" y="638165"/>
              <a:ext cx="80026" cy="105214"/>
            </a:xfrm>
            <a:custGeom>
              <a:avLst/>
              <a:gdLst/>
              <a:ahLst/>
              <a:cxnLst/>
              <a:rect l="0" t="0" r="0" b="0"/>
              <a:pathLst>
                <a:path w="80026" h="105214">
                  <a:moveTo>
                    <a:pt x="37253" y="0"/>
                  </a:moveTo>
                  <a:cubicBezTo>
                    <a:pt x="60709" y="30467"/>
                    <a:pt x="78646" y="63681"/>
                    <a:pt x="80026" y="105214"/>
                  </a:cubicBezTo>
                  <a:cubicBezTo>
                    <a:pt x="44152" y="63681"/>
                    <a:pt x="31734" y="71999"/>
                    <a:pt x="0" y="99682"/>
                  </a:cubicBezTo>
                  <a:cubicBezTo>
                    <a:pt x="9658" y="66448"/>
                    <a:pt x="22076" y="33233"/>
                    <a:pt x="3725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5" name="Shape 75"/>
            <p:cNvSpPr/>
            <p:nvPr/>
          </p:nvSpPr>
          <p:spPr>
            <a:xfrm>
              <a:off x="524402" y="638165"/>
              <a:ext cx="80026" cy="105214"/>
            </a:xfrm>
            <a:custGeom>
              <a:avLst/>
              <a:gdLst/>
              <a:ahLst/>
              <a:cxnLst/>
              <a:rect l="0" t="0" r="0" b="0"/>
              <a:pathLst>
                <a:path w="80026" h="105214">
                  <a:moveTo>
                    <a:pt x="80026" y="105214"/>
                  </a:moveTo>
                  <a:lnTo>
                    <a:pt x="80026" y="105214"/>
                  </a:lnTo>
                  <a:cubicBezTo>
                    <a:pt x="78646" y="63682"/>
                    <a:pt x="60709" y="30467"/>
                    <a:pt x="37254" y="0"/>
                  </a:cubicBezTo>
                  <a:cubicBezTo>
                    <a:pt x="22076" y="33233"/>
                    <a:pt x="9658" y="66448"/>
                    <a:pt x="0" y="99682"/>
                  </a:cubicBezTo>
                  <a:cubicBezTo>
                    <a:pt x="31734" y="71999"/>
                    <a:pt x="44152" y="63682"/>
                    <a:pt x="80026" y="105214"/>
                  </a:cubicBezTo>
                  <a:lnTo>
                    <a:pt x="80026" y="105214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6" name="Shape 77"/>
            <p:cNvSpPr/>
            <p:nvPr/>
          </p:nvSpPr>
          <p:spPr>
            <a:xfrm>
              <a:off x="563035" y="639566"/>
              <a:ext cx="4139" cy="74747"/>
            </a:xfrm>
            <a:custGeom>
              <a:avLst/>
              <a:gdLst/>
              <a:ahLst/>
              <a:cxnLst/>
              <a:rect l="0" t="0" r="0" b="0"/>
              <a:pathLst>
                <a:path w="4139" h="74747">
                  <a:moveTo>
                    <a:pt x="0" y="0"/>
                  </a:moveTo>
                  <a:lnTo>
                    <a:pt x="0" y="0"/>
                  </a:lnTo>
                  <a:cubicBezTo>
                    <a:pt x="2760" y="26299"/>
                    <a:pt x="4139" y="49832"/>
                    <a:pt x="1380" y="74747"/>
                  </a:cubicBez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7" name="Shape 78"/>
            <p:cNvSpPr/>
            <p:nvPr/>
          </p:nvSpPr>
          <p:spPr>
            <a:xfrm>
              <a:off x="385009" y="33214"/>
              <a:ext cx="258071" cy="272728"/>
            </a:xfrm>
            <a:custGeom>
              <a:avLst/>
              <a:gdLst/>
              <a:ahLst/>
              <a:cxnLst/>
              <a:rect l="0" t="0" r="0" b="0"/>
              <a:pathLst>
                <a:path w="258071" h="272728">
                  <a:moveTo>
                    <a:pt x="0" y="0"/>
                  </a:moveTo>
                  <a:lnTo>
                    <a:pt x="8279" y="135682"/>
                  </a:lnTo>
                  <a:lnTo>
                    <a:pt x="23474" y="2785"/>
                  </a:lnTo>
                  <a:lnTo>
                    <a:pt x="30373" y="139831"/>
                  </a:lnTo>
                  <a:lnTo>
                    <a:pt x="45551" y="9701"/>
                  </a:lnTo>
                  <a:lnTo>
                    <a:pt x="49690" y="141214"/>
                  </a:lnTo>
                  <a:lnTo>
                    <a:pt x="71766" y="20766"/>
                  </a:lnTo>
                  <a:lnTo>
                    <a:pt x="66247" y="150897"/>
                  </a:lnTo>
                  <a:lnTo>
                    <a:pt x="93842" y="33233"/>
                  </a:lnTo>
                  <a:lnTo>
                    <a:pt x="84184" y="166130"/>
                  </a:lnTo>
                  <a:lnTo>
                    <a:pt x="113159" y="51234"/>
                  </a:lnTo>
                  <a:lnTo>
                    <a:pt x="96602" y="178579"/>
                  </a:lnTo>
                  <a:lnTo>
                    <a:pt x="131114" y="67850"/>
                  </a:lnTo>
                  <a:lnTo>
                    <a:pt x="110399" y="192429"/>
                  </a:lnTo>
                  <a:lnTo>
                    <a:pt x="146292" y="87215"/>
                  </a:lnTo>
                  <a:lnTo>
                    <a:pt x="120058" y="213196"/>
                  </a:lnTo>
                  <a:lnTo>
                    <a:pt x="165608" y="96916"/>
                  </a:lnTo>
                  <a:lnTo>
                    <a:pt x="140773" y="220111"/>
                  </a:lnTo>
                  <a:lnTo>
                    <a:pt x="193203" y="101065"/>
                  </a:lnTo>
                  <a:lnTo>
                    <a:pt x="160089" y="224261"/>
                  </a:lnTo>
                  <a:lnTo>
                    <a:pt x="218039" y="114915"/>
                  </a:lnTo>
                  <a:lnTo>
                    <a:pt x="176646" y="232579"/>
                  </a:lnTo>
                  <a:lnTo>
                    <a:pt x="237356" y="130130"/>
                  </a:lnTo>
                  <a:lnTo>
                    <a:pt x="195963" y="247812"/>
                  </a:lnTo>
                  <a:lnTo>
                    <a:pt x="258071" y="155046"/>
                  </a:lnTo>
                  <a:lnTo>
                    <a:pt x="201482" y="272728"/>
                  </a:lnTo>
                  <a:cubicBezTo>
                    <a:pt x="201482" y="272728"/>
                    <a:pt x="183545" y="222878"/>
                    <a:pt x="111779" y="229812"/>
                  </a:cubicBezTo>
                  <a:cubicBezTo>
                    <a:pt x="84184" y="177195"/>
                    <a:pt x="51070" y="152280"/>
                    <a:pt x="0" y="152280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8" name="Shape 79"/>
            <p:cNvSpPr/>
            <p:nvPr/>
          </p:nvSpPr>
          <p:spPr>
            <a:xfrm>
              <a:off x="356034" y="400073"/>
              <a:ext cx="57968" cy="58130"/>
            </a:xfrm>
            <a:custGeom>
              <a:avLst/>
              <a:gdLst/>
              <a:ahLst/>
              <a:cxnLst/>
              <a:rect l="0" t="0" r="0" b="0"/>
              <a:pathLst>
                <a:path w="57968" h="58130">
                  <a:moveTo>
                    <a:pt x="28975" y="0"/>
                  </a:moveTo>
                  <a:cubicBezTo>
                    <a:pt x="45551" y="0"/>
                    <a:pt x="57968" y="12448"/>
                    <a:pt x="57968" y="29065"/>
                  </a:cubicBezTo>
                  <a:cubicBezTo>
                    <a:pt x="57968" y="45682"/>
                    <a:pt x="45551" y="58130"/>
                    <a:pt x="28975" y="58130"/>
                  </a:cubicBezTo>
                  <a:cubicBezTo>
                    <a:pt x="12418" y="58130"/>
                    <a:pt x="0" y="45682"/>
                    <a:pt x="0" y="29065"/>
                  </a:cubicBezTo>
                  <a:cubicBezTo>
                    <a:pt x="0" y="12448"/>
                    <a:pt x="12418" y="0"/>
                    <a:pt x="289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9" name="Shape 81"/>
            <p:cNvSpPr/>
            <p:nvPr/>
          </p:nvSpPr>
          <p:spPr>
            <a:xfrm>
              <a:off x="356034" y="400072"/>
              <a:ext cx="57968" cy="58131"/>
            </a:xfrm>
            <a:custGeom>
              <a:avLst/>
              <a:gdLst/>
              <a:ahLst/>
              <a:cxnLst/>
              <a:rect l="0" t="0" r="0" b="0"/>
              <a:pathLst>
                <a:path w="57968" h="58131">
                  <a:moveTo>
                    <a:pt x="57968" y="29065"/>
                  </a:moveTo>
                  <a:lnTo>
                    <a:pt x="57968" y="29065"/>
                  </a:lnTo>
                  <a:cubicBezTo>
                    <a:pt x="57968" y="45682"/>
                    <a:pt x="45551" y="58131"/>
                    <a:pt x="28975" y="58131"/>
                  </a:cubicBezTo>
                  <a:cubicBezTo>
                    <a:pt x="12418" y="58131"/>
                    <a:pt x="0" y="45682"/>
                    <a:pt x="0" y="29065"/>
                  </a:cubicBezTo>
                  <a:cubicBezTo>
                    <a:pt x="0" y="12449"/>
                    <a:pt x="12418" y="0"/>
                    <a:pt x="28975" y="0"/>
                  </a:cubicBezTo>
                  <a:cubicBezTo>
                    <a:pt x="45551" y="0"/>
                    <a:pt x="57968" y="12449"/>
                    <a:pt x="57968" y="29065"/>
                  </a:cubicBezTo>
                  <a:lnTo>
                    <a:pt x="57968" y="2906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0" name="Shape 82"/>
            <p:cNvSpPr/>
            <p:nvPr/>
          </p:nvSpPr>
          <p:spPr>
            <a:xfrm>
              <a:off x="368452" y="409755"/>
              <a:ext cx="15177" cy="15233"/>
            </a:xfrm>
            <a:custGeom>
              <a:avLst/>
              <a:gdLst/>
              <a:ahLst/>
              <a:cxnLst/>
              <a:rect l="0" t="0" r="0" b="0"/>
              <a:pathLst>
                <a:path w="15177" h="15233">
                  <a:moveTo>
                    <a:pt x="6899" y="0"/>
                  </a:moveTo>
                  <a:cubicBezTo>
                    <a:pt x="11038" y="0"/>
                    <a:pt x="15177" y="4149"/>
                    <a:pt x="15177" y="8317"/>
                  </a:cubicBezTo>
                  <a:cubicBezTo>
                    <a:pt x="15177" y="12467"/>
                    <a:pt x="11038" y="15233"/>
                    <a:pt x="6899" y="15233"/>
                  </a:cubicBezTo>
                  <a:cubicBezTo>
                    <a:pt x="2759" y="15233"/>
                    <a:pt x="0" y="12467"/>
                    <a:pt x="0" y="8317"/>
                  </a:cubicBezTo>
                  <a:cubicBezTo>
                    <a:pt x="0" y="4149"/>
                    <a:pt x="2759" y="0"/>
                    <a:pt x="68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6ED7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1" name="Shape 83"/>
            <p:cNvSpPr/>
            <p:nvPr/>
          </p:nvSpPr>
          <p:spPr>
            <a:xfrm>
              <a:off x="104878" y="438838"/>
              <a:ext cx="149035" cy="254709"/>
            </a:xfrm>
            <a:custGeom>
              <a:avLst/>
              <a:gdLst/>
              <a:ahLst/>
              <a:cxnLst/>
              <a:rect l="0" t="0" r="0" b="0"/>
              <a:pathLst>
                <a:path w="149035" h="254709">
                  <a:moveTo>
                    <a:pt x="149035" y="0"/>
                  </a:moveTo>
                  <a:cubicBezTo>
                    <a:pt x="88325" y="78897"/>
                    <a:pt x="44160" y="164728"/>
                    <a:pt x="12420" y="254709"/>
                  </a:cubicBezTo>
                  <a:cubicBezTo>
                    <a:pt x="0" y="150878"/>
                    <a:pt x="24839" y="59514"/>
                    <a:pt x="14903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F727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2" name="Shape 85"/>
            <p:cNvSpPr/>
            <p:nvPr/>
          </p:nvSpPr>
          <p:spPr>
            <a:xfrm>
              <a:off x="104878" y="438838"/>
              <a:ext cx="149035" cy="254709"/>
            </a:xfrm>
            <a:custGeom>
              <a:avLst/>
              <a:gdLst/>
              <a:ahLst/>
              <a:cxnLst/>
              <a:rect l="0" t="0" r="0" b="0"/>
              <a:pathLst>
                <a:path w="149035" h="254709">
                  <a:moveTo>
                    <a:pt x="12420" y="254709"/>
                  </a:moveTo>
                  <a:lnTo>
                    <a:pt x="12420" y="254709"/>
                  </a:lnTo>
                  <a:cubicBezTo>
                    <a:pt x="44160" y="164728"/>
                    <a:pt x="88325" y="78897"/>
                    <a:pt x="149035" y="0"/>
                  </a:cubicBezTo>
                  <a:cubicBezTo>
                    <a:pt x="24839" y="59514"/>
                    <a:pt x="0" y="150878"/>
                    <a:pt x="12420" y="254709"/>
                  </a:cubicBezTo>
                  <a:lnTo>
                    <a:pt x="12420" y="254709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3" name="Shape 86"/>
            <p:cNvSpPr/>
            <p:nvPr/>
          </p:nvSpPr>
          <p:spPr>
            <a:xfrm>
              <a:off x="157319" y="528819"/>
              <a:ext cx="474723" cy="275476"/>
            </a:xfrm>
            <a:custGeom>
              <a:avLst/>
              <a:gdLst/>
              <a:ahLst/>
              <a:cxnLst/>
              <a:rect l="0" t="0" r="0" b="0"/>
              <a:pathLst>
                <a:path w="474723" h="275476">
                  <a:moveTo>
                    <a:pt x="22080" y="4150"/>
                  </a:moveTo>
                  <a:lnTo>
                    <a:pt x="474723" y="253326"/>
                  </a:lnTo>
                  <a:lnTo>
                    <a:pt x="458147" y="275476"/>
                  </a:lnTo>
                  <a:lnTo>
                    <a:pt x="4139" y="27682"/>
                  </a:lnTo>
                  <a:cubicBezTo>
                    <a:pt x="0" y="19364"/>
                    <a:pt x="5519" y="0"/>
                    <a:pt x="22080" y="415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4" name="Shape 88"/>
            <p:cNvSpPr/>
            <p:nvPr/>
          </p:nvSpPr>
          <p:spPr>
            <a:xfrm>
              <a:off x="157319" y="528819"/>
              <a:ext cx="474723" cy="275475"/>
            </a:xfrm>
            <a:custGeom>
              <a:avLst/>
              <a:gdLst/>
              <a:ahLst/>
              <a:cxnLst/>
              <a:rect l="0" t="0" r="0" b="0"/>
              <a:pathLst>
                <a:path w="474723" h="275475">
                  <a:moveTo>
                    <a:pt x="4139" y="27682"/>
                  </a:moveTo>
                  <a:lnTo>
                    <a:pt x="4139" y="27682"/>
                  </a:lnTo>
                  <a:cubicBezTo>
                    <a:pt x="0" y="19365"/>
                    <a:pt x="5519" y="0"/>
                    <a:pt x="22080" y="4150"/>
                  </a:cubicBezTo>
                  <a:lnTo>
                    <a:pt x="474723" y="253326"/>
                  </a:lnTo>
                  <a:lnTo>
                    <a:pt x="458147" y="275475"/>
                  </a:lnTo>
                  <a:lnTo>
                    <a:pt x="4139" y="27682"/>
                  </a:lnTo>
                  <a:lnTo>
                    <a:pt x="4139" y="27682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5" name="Shape 89"/>
            <p:cNvSpPr/>
            <p:nvPr/>
          </p:nvSpPr>
          <p:spPr>
            <a:xfrm>
              <a:off x="612706" y="779379"/>
              <a:ext cx="24854" cy="27682"/>
            </a:xfrm>
            <a:custGeom>
              <a:avLst/>
              <a:gdLst/>
              <a:ahLst/>
              <a:cxnLst/>
              <a:rect l="0" t="0" r="0" b="0"/>
              <a:pathLst>
                <a:path w="24854" h="27682">
                  <a:moveTo>
                    <a:pt x="20715" y="2766"/>
                  </a:moveTo>
                  <a:cubicBezTo>
                    <a:pt x="24854" y="5533"/>
                    <a:pt x="24854" y="12449"/>
                    <a:pt x="19335" y="19383"/>
                  </a:cubicBezTo>
                  <a:cubicBezTo>
                    <a:pt x="15177" y="24916"/>
                    <a:pt x="8279" y="27682"/>
                    <a:pt x="4139" y="26299"/>
                  </a:cubicBezTo>
                  <a:cubicBezTo>
                    <a:pt x="0" y="23533"/>
                    <a:pt x="0" y="16598"/>
                    <a:pt x="5519" y="9682"/>
                  </a:cubicBezTo>
                  <a:cubicBezTo>
                    <a:pt x="9658" y="4150"/>
                    <a:pt x="16557" y="0"/>
                    <a:pt x="20715" y="276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CC6C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6" name="Shape 91"/>
            <p:cNvSpPr/>
            <p:nvPr/>
          </p:nvSpPr>
          <p:spPr>
            <a:xfrm>
              <a:off x="612706" y="779379"/>
              <a:ext cx="24854" cy="27682"/>
            </a:xfrm>
            <a:custGeom>
              <a:avLst/>
              <a:gdLst/>
              <a:ahLst/>
              <a:cxnLst/>
              <a:rect l="0" t="0" r="0" b="0"/>
              <a:pathLst>
                <a:path w="24854" h="27682">
                  <a:moveTo>
                    <a:pt x="19335" y="19383"/>
                  </a:moveTo>
                  <a:lnTo>
                    <a:pt x="19335" y="19383"/>
                  </a:lnTo>
                  <a:cubicBezTo>
                    <a:pt x="15177" y="24916"/>
                    <a:pt x="8279" y="27682"/>
                    <a:pt x="4139" y="26299"/>
                  </a:cubicBezTo>
                  <a:cubicBezTo>
                    <a:pt x="0" y="23533"/>
                    <a:pt x="0" y="16598"/>
                    <a:pt x="5519" y="9682"/>
                  </a:cubicBezTo>
                  <a:cubicBezTo>
                    <a:pt x="9658" y="4149"/>
                    <a:pt x="16557" y="0"/>
                    <a:pt x="20715" y="2766"/>
                  </a:cubicBezTo>
                  <a:cubicBezTo>
                    <a:pt x="24854" y="5533"/>
                    <a:pt x="24854" y="12449"/>
                    <a:pt x="19335" y="19383"/>
                  </a:cubicBezTo>
                  <a:lnTo>
                    <a:pt x="19335" y="19383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7" name="Shape 92"/>
            <p:cNvSpPr/>
            <p:nvPr/>
          </p:nvSpPr>
          <p:spPr>
            <a:xfrm>
              <a:off x="126958" y="512203"/>
              <a:ext cx="28981" cy="37383"/>
            </a:xfrm>
            <a:custGeom>
              <a:avLst/>
              <a:gdLst/>
              <a:ahLst/>
              <a:cxnLst/>
              <a:rect l="0" t="0" r="0" b="0"/>
              <a:pathLst>
                <a:path w="28981" h="37383">
                  <a:moveTo>
                    <a:pt x="19320" y="0"/>
                  </a:moveTo>
                  <a:lnTo>
                    <a:pt x="28981" y="6916"/>
                  </a:lnTo>
                  <a:lnTo>
                    <a:pt x="16561" y="37383"/>
                  </a:lnTo>
                  <a:lnTo>
                    <a:pt x="11040" y="33215"/>
                  </a:lnTo>
                  <a:lnTo>
                    <a:pt x="1380" y="26299"/>
                  </a:lnTo>
                  <a:cubicBezTo>
                    <a:pt x="0" y="11066"/>
                    <a:pt x="6901" y="2766"/>
                    <a:pt x="193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8" name="Shape 94"/>
            <p:cNvSpPr/>
            <p:nvPr/>
          </p:nvSpPr>
          <p:spPr>
            <a:xfrm>
              <a:off x="126958" y="512202"/>
              <a:ext cx="28980" cy="37383"/>
            </a:xfrm>
            <a:custGeom>
              <a:avLst/>
              <a:gdLst/>
              <a:ahLst/>
              <a:cxnLst/>
              <a:rect l="0" t="0" r="0" b="0"/>
              <a:pathLst>
                <a:path w="28980" h="37383">
                  <a:moveTo>
                    <a:pt x="11040" y="33215"/>
                  </a:moveTo>
                  <a:lnTo>
                    <a:pt x="11040" y="33215"/>
                  </a:lnTo>
                  <a:lnTo>
                    <a:pt x="1380" y="26299"/>
                  </a:lnTo>
                  <a:cubicBezTo>
                    <a:pt x="0" y="11066"/>
                    <a:pt x="6901" y="2766"/>
                    <a:pt x="19320" y="0"/>
                  </a:cubicBezTo>
                  <a:lnTo>
                    <a:pt x="28980" y="6916"/>
                  </a:lnTo>
                  <a:lnTo>
                    <a:pt x="16561" y="37383"/>
                  </a:lnTo>
                  <a:lnTo>
                    <a:pt x="11040" y="33215"/>
                  </a:lnTo>
                  <a:lnTo>
                    <a:pt x="11040" y="3321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9" name="Shape 95"/>
            <p:cNvSpPr/>
            <p:nvPr/>
          </p:nvSpPr>
          <p:spPr>
            <a:xfrm>
              <a:off x="107638" y="438838"/>
              <a:ext cx="144895" cy="254709"/>
            </a:xfrm>
            <a:custGeom>
              <a:avLst/>
              <a:gdLst/>
              <a:ahLst/>
              <a:cxnLst/>
              <a:rect l="0" t="0" r="0" b="0"/>
              <a:pathLst>
                <a:path w="144895" h="254709">
                  <a:moveTo>
                    <a:pt x="144895" y="0"/>
                  </a:moveTo>
                  <a:cubicBezTo>
                    <a:pt x="27601" y="81663"/>
                    <a:pt x="8280" y="167495"/>
                    <a:pt x="9660" y="254709"/>
                  </a:cubicBezTo>
                  <a:cubicBezTo>
                    <a:pt x="0" y="153644"/>
                    <a:pt x="19320" y="60897"/>
                    <a:pt x="1448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0" name="Shape 97"/>
            <p:cNvSpPr/>
            <p:nvPr/>
          </p:nvSpPr>
          <p:spPr>
            <a:xfrm>
              <a:off x="107638" y="438838"/>
              <a:ext cx="144895" cy="254709"/>
            </a:xfrm>
            <a:custGeom>
              <a:avLst/>
              <a:gdLst/>
              <a:ahLst/>
              <a:cxnLst/>
              <a:rect l="0" t="0" r="0" b="0"/>
              <a:pathLst>
                <a:path w="144895" h="254709">
                  <a:moveTo>
                    <a:pt x="9660" y="254709"/>
                  </a:moveTo>
                  <a:lnTo>
                    <a:pt x="9660" y="254709"/>
                  </a:lnTo>
                  <a:cubicBezTo>
                    <a:pt x="8280" y="167495"/>
                    <a:pt x="27601" y="81663"/>
                    <a:pt x="144895" y="0"/>
                  </a:cubicBezTo>
                  <a:cubicBezTo>
                    <a:pt x="19320" y="60897"/>
                    <a:pt x="0" y="153644"/>
                    <a:pt x="9660" y="254709"/>
                  </a:cubicBezTo>
                  <a:lnTo>
                    <a:pt x="9660" y="254709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1" name="Shape 98"/>
            <p:cNvSpPr/>
            <p:nvPr/>
          </p:nvSpPr>
          <p:spPr>
            <a:xfrm>
              <a:off x="576833" y="487287"/>
              <a:ext cx="93842" cy="78897"/>
            </a:xfrm>
            <a:custGeom>
              <a:avLst/>
              <a:gdLst/>
              <a:ahLst/>
              <a:cxnLst/>
              <a:rect l="0" t="0" r="0" b="0"/>
              <a:pathLst>
                <a:path w="93842" h="78897">
                  <a:moveTo>
                    <a:pt x="62108" y="1383"/>
                  </a:moveTo>
                  <a:cubicBezTo>
                    <a:pt x="69006" y="0"/>
                    <a:pt x="77285" y="9683"/>
                    <a:pt x="82804" y="19383"/>
                  </a:cubicBezTo>
                  <a:cubicBezTo>
                    <a:pt x="88323" y="30449"/>
                    <a:pt x="93842" y="42916"/>
                    <a:pt x="86943" y="48449"/>
                  </a:cubicBezTo>
                  <a:cubicBezTo>
                    <a:pt x="81424" y="52598"/>
                    <a:pt x="75905" y="48449"/>
                    <a:pt x="71766" y="44299"/>
                  </a:cubicBezTo>
                  <a:cubicBezTo>
                    <a:pt x="70386" y="48449"/>
                    <a:pt x="66247" y="51215"/>
                    <a:pt x="62108" y="49831"/>
                  </a:cubicBezTo>
                  <a:cubicBezTo>
                    <a:pt x="60728" y="53982"/>
                    <a:pt x="59348" y="58131"/>
                    <a:pt x="51051" y="56747"/>
                  </a:cubicBezTo>
                  <a:cubicBezTo>
                    <a:pt x="49671" y="60897"/>
                    <a:pt x="49671" y="65065"/>
                    <a:pt x="40013" y="63682"/>
                  </a:cubicBezTo>
                  <a:cubicBezTo>
                    <a:pt x="38633" y="71981"/>
                    <a:pt x="34494" y="71981"/>
                    <a:pt x="28975" y="70598"/>
                  </a:cubicBezTo>
                  <a:cubicBezTo>
                    <a:pt x="28285" y="74056"/>
                    <a:pt x="26905" y="76476"/>
                    <a:pt x="24836" y="77687"/>
                  </a:cubicBezTo>
                  <a:cubicBezTo>
                    <a:pt x="22766" y="78897"/>
                    <a:pt x="20006" y="78897"/>
                    <a:pt x="16557" y="77514"/>
                  </a:cubicBezTo>
                  <a:lnTo>
                    <a:pt x="0" y="47066"/>
                  </a:lnTo>
                  <a:cubicBezTo>
                    <a:pt x="1380" y="42916"/>
                    <a:pt x="5519" y="41533"/>
                    <a:pt x="11038" y="41533"/>
                  </a:cubicBezTo>
                  <a:cubicBezTo>
                    <a:pt x="12418" y="37364"/>
                    <a:pt x="13798" y="33215"/>
                    <a:pt x="23456" y="35982"/>
                  </a:cubicBezTo>
                  <a:cubicBezTo>
                    <a:pt x="24836" y="31832"/>
                    <a:pt x="27595" y="27682"/>
                    <a:pt x="34494" y="30449"/>
                  </a:cubicBezTo>
                  <a:cubicBezTo>
                    <a:pt x="37254" y="23533"/>
                    <a:pt x="41393" y="23533"/>
                    <a:pt x="45532" y="24916"/>
                  </a:cubicBezTo>
                  <a:cubicBezTo>
                    <a:pt x="46912" y="19383"/>
                    <a:pt x="51051" y="19383"/>
                    <a:pt x="55209" y="20766"/>
                  </a:cubicBezTo>
                  <a:cubicBezTo>
                    <a:pt x="53829" y="11066"/>
                    <a:pt x="52431" y="2767"/>
                    <a:pt x="62108" y="1383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2" name="Shape 100"/>
            <p:cNvSpPr/>
            <p:nvPr/>
          </p:nvSpPr>
          <p:spPr>
            <a:xfrm>
              <a:off x="576832" y="487287"/>
              <a:ext cx="93842" cy="80280"/>
            </a:xfrm>
            <a:custGeom>
              <a:avLst/>
              <a:gdLst/>
              <a:ahLst/>
              <a:cxnLst/>
              <a:rect l="0" t="0" r="0" b="0"/>
              <a:pathLst>
                <a:path w="93842" h="80280">
                  <a:moveTo>
                    <a:pt x="0" y="47065"/>
                  </a:moveTo>
                  <a:lnTo>
                    <a:pt x="0" y="47065"/>
                  </a:lnTo>
                  <a:cubicBezTo>
                    <a:pt x="1380" y="42916"/>
                    <a:pt x="5519" y="41532"/>
                    <a:pt x="11038" y="41532"/>
                  </a:cubicBezTo>
                  <a:cubicBezTo>
                    <a:pt x="12418" y="37364"/>
                    <a:pt x="13798" y="33215"/>
                    <a:pt x="23456" y="35981"/>
                  </a:cubicBezTo>
                  <a:cubicBezTo>
                    <a:pt x="24836" y="31832"/>
                    <a:pt x="27595" y="27682"/>
                    <a:pt x="34494" y="30449"/>
                  </a:cubicBezTo>
                  <a:cubicBezTo>
                    <a:pt x="37254" y="23533"/>
                    <a:pt x="41393" y="23533"/>
                    <a:pt x="45532" y="24916"/>
                  </a:cubicBezTo>
                  <a:cubicBezTo>
                    <a:pt x="46912" y="19383"/>
                    <a:pt x="51051" y="19383"/>
                    <a:pt x="55209" y="20766"/>
                  </a:cubicBezTo>
                  <a:cubicBezTo>
                    <a:pt x="53829" y="11065"/>
                    <a:pt x="52431" y="2766"/>
                    <a:pt x="62108" y="1383"/>
                  </a:cubicBezTo>
                  <a:cubicBezTo>
                    <a:pt x="69006" y="0"/>
                    <a:pt x="77285" y="9682"/>
                    <a:pt x="82804" y="19383"/>
                  </a:cubicBezTo>
                  <a:cubicBezTo>
                    <a:pt x="88323" y="30449"/>
                    <a:pt x="93842" y="42916"/>
                    <a:pt x="86944" y="48448"/>
                  </a:cubicBezTo>
                  <a:cubicBezTo>
                    <a:pt x="81424" y="52598"/>
                    <a:pt x="75905" y="48448"/>
                    <a:pt x="71766" y="44299"/>
                  </a:cubicBezTo>
                  <a:cubicBezTo>
                    <a:pt x="70386" y="48448"/>
                    <a:pt x="66247" y="51215"/>
                    <a:pt x="62108" y="49832"/>
                  </a:cubicBezTo>
                  <a:cubicBezTo>
                    <a:pt x="60728" y="53981"/>
                    <a:pt x="59348" y="58131"/>
                    <a:pt x="51051" y="56748"/>
                  </a:cubicBezTo>
                  <a:cubicBezTo>
                    <a:pt x="49671" y="60897"/>
                    <a:pt x="49671" y="65065"/>
                    <a:pt x="40013" y="63682"/>
                  </a:cubicBezTo>
                  <a:cubicBezTo>
                    <a:pt x="38633" y="71981"/>
                    <a:pt x="34494" y="71981"/>
                    <a:pt x="28975" y="70598"/>
                  </a:cubicBezTo>
                  <a:cubicBezTo>
                    <a:pt x="27595" y="77514"/>
                    <a:pt x="23456" y="80280"/>
                    <a:pt x="16557" y="77514"/>
                  </a:cubicBezTo>
                  <a:lnTo>
                    <a:pt x="0" y="47065"/>
                  </a:lnTo>
                  <a:lnTo>
                    <a:pt x="0" y="47065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3" name="Shape 101"/>
            <p:cNvSpPr/>
            <p:nvPr/>
          </p:nvSpPr>
          <p:spPr>
            <a:xfrm>
              <a:off x="125579" y="537118"/>
              <a:ext cx="459532" cy="283793"/>
            </a:xfrm>
            <a:custGeom>
              <a:avLst/>
              <a:gdLst/>
              <a:ahLst/>
              <a:cxnLst/>
              <a:rect l="0" t="0" r="0" b="0"/>
              <a:pathLst>
                <a:path w="459532" h="283793">
                  <a:moveTo>
                    <a:pt x="440216" y="0"/>
                  </a:moveTo>
                  <a:lnTo>
                    <a:pt x="459532" y="36000"/>
                  </a:lnTo>
                  <a:lnTo>
                    <a:pt x="26219" y="283793"/>
                  </a:lnTo>
                  <a:lnTo>
                    <a:pt x="0" y="281009"/>
                  </a:lnTo>
                  <a:lnTo>
                    <a:pt x="12420" y="254710"/>
                  </a:lnTo>
                  <a:lnTo>
                    <a:pt x="4402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4" name="Shape 103"/>
            <p:cNvSpPr/>
            <p:nvPr/>
          </p:nvSpPr>
          <p:spPr>
            <a:xfrm>
              <a:off x="125579" y="537118"/>
              <a:ext cx="459532" cy="283793"/>
            </a:xfrm>
            <a:custGeom>
              <a:avLst/>
              <a:gdLst/>
              <a:ahLst/>
              <a:cxnLst/>
              <a:rect l="0" t="0" r="0" b="0"/>
              <a:pathLst>
                <a:path w="459532" h="283793">
                  <a:moveTo>
                    <a:pt x="440216" y="0"/>
                  </a:moveTo>
                  <a:lnTo>
                    <a:pt x="440216" y="0"/>
                  </a:lnTo>
                  <a:lnTo>
                    <a:pt x="12420" y="254709"/>
                  </a:lnTo>
                  <a:lnTo>
                    <a:pt x="0" y="281008"/>
                  </a:lnTo>
                  <a:lnTo>
                    <a:pt x="26219" y="283793"/>
                  </a:lnTo>
                  <a:lnTo>
                    <a:pt x="459532" y="36000"/>
                  </a:lnTo>
                  <a:lnTo>
                    <a:pt x="440216" y="0"/>
                  </a:lnTo>
                  <a:lnTo>
                    <a:pt x="44021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5" name="Shape 104"/>
            <p:cNvSpPr/>
            <p:nvPr/>
          </p:nvSpPr>
          <p:spPr>
            <a:xfrm>
              <a:off x="128338" y="559268"/>
              <a:ext cx="437456" cy="257475"/>
            </a:xfrm>
            <a:custGeom>
              <a:avLst/>
              <a:gdLst/>
              <a:ahLst/>
              <a:cxnLst/>
              <a:rect l="0" t="0" r="0" b="0"/>
              <a:pathLst>
                <a:path w="437456" h="257475">
                  <a:moveTo>
                    <a:pt x="436076" y="0"/>
                  </a:moveTo>
                  <a:lnTo>
                    <a:pt x="437456" y="6916"/>
                  </a:lnTo>
                  <a:lnTo>
                    <a:pt x="0" y="257475"/>
                  </a:lnTo>
                  <a:lnTo>
                    <a:pt x="4360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6" name="Shape 106"/>
            <p:cNvSpPr/>
            <p:nvPr/>
          </p:nvSpPr>
          <p:spPr>
            <a:xfrm>
              <a:off x="128338" y="559268"/>
              <a:ext cx="437456" cy="257475"/>
            </a:xfrm>
            <a:custGeom>
              <a:avLst/>
              <a:gdLst/>
              <a:ahLst/>
              <a:cxnLst/>
              <a:rect l="0" t="0" r="0" b="0"/>
              <a:pathLst>
                <a:path w="437456" h="257475">
                  <a:moveTo>
                    <a:pt x="436076" y="0"/>
                  </a:moveTo>
                  <a:lnTo>
                    <a:pt x="436076" y="0"/>
                  </a:lnTo>
                  <a:lnTo>
                    <a:pt x="0" y="257475"/>
                  </a:lnTo>
                  <a:lnTo>
                    <a:pt x="437456" y="6916"/>
                  </a:lnTo>
                  <a:lnTo>
                    <a:pt x="436076" y="0"/>
                  </a:lnTo>
                  <a:lnTo>
                    <a:pt x="43607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00000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7" name="Shape 107"/>
            <p:cNvSpPr/>
            <p:nvPr/>
          </p:nvSpPr>
          <p:spPr>
            <a:xfrm>
              <a:off x="524402" y="484520"/>
              <a:ext cx="97963" cy="146729"/>
            </a:xfrm>
            <a:custGeom>
              <a:avLst/>
              <a:gdLst/>
              <a:ahLst/>
              <a:cxnLst/>
              <a:rect l="0" t="0" r="0" b="0"/>
              <a:pathLst>
                <a:path w="97963" h="146729">
                  <a:moveTo>
                    <a:pt x="23456" y="0"/>
                  </a:moveTo>
                  <a:lnTo>
                    <a:pt x="97963" y="128729"/>
                  </a:lnTo>
                  <a:lnTo>
                    <a:pt x="74507" y="146729"/>
                  </a:lnTo>
                  <a:lnTo>
                    <a:pt x="60709" y="89981"/>
                  </a:lnTo>
                  <a:lnTo>
                    <a:pt x="38633" y="80281"/>
                  </a:lnTo>
                  <a:lnTo>
                    <a:pt x="41393" y="52598"/>
                  </a:lnTo>
                  <a:lnTo>
                    <a:pt x="0" y="15215"/>
                  </a:lnTo>
                  <a:lnTo>
                    <a:pt x="234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FC7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8" name="Shape 109"/>
            <p:cNvSpPr/>
            <p:nvPr/>
          </p:nvSpPr>
          <p:spPr>
            <a:xfrm>
              <a:off x="524402" y="484520"/>
              <a:ext cx="97963" cy="146728"/>
            </a:xfrm>
            <a:custGeom>
              <a:avLst/>
              <a:gdLst/>
              <a:ahLst/>
              <a:cxnLst/>
              <a:rect l="0" t="0" r="0" b="0"/>
              <a:pathLst>
                <a:path w="97963" h="146728">
                  <a:moveTo>
                    <a:pt x="23456" y="0"/>
                  </a:moveTo>
                  <a:lnTo>
                    <a:pt x="23456" y="0"/>
                  </a:lnTo>
                  <a:lnTo>
                    <a:pt x="97963" y="128728"/>
                  </a:lnTo>
                  <a:lnTo>
                    <a:pt x="74507" y="146728"/>
                  </a:lnTo>
                  <a:lnTo>
                    <a:pt x="60709" y="89981"/>
                  </a:lnTo>
                  <a:lnTo>
                    <a:pt x="38633" y="80280"/>
                  </a:lnTo>
                  <a:lnTo>
                    <a:pt x="41393" y="52598"/>
                  </a:lnTo>
                  <a:lnTo>
                    <a:pt x="0" y="15215"/>
                  </a:lnTo>
                  <a:lnTo>
                    <a:pt x="23456" y="0"/>
                  </a:lnTo>
                  <a:lnTo>
                    <a:pt x="23456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17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99" name="Shape 110"/>
            <p:cNvSpPr/>
            <p:nvPr/>
          </p:nvSpPr>
          <p:spPr>
            <a:xfrm>
              <a:off x="362933" y="491437"/>
              <a:ext cx="42791" cy="283793"/>
            </a:xfrm>
            <a:custGeom>
              <a:avLst/>
              <a:gdLst/>
              <a:ahLst/>
              <a:cxnLst/>
              <a:rect l="0" t="0" r="0" b="0"/>
              <a:pathLst>
                <a:path w="42791" h="283793">
                  <a:moveTo>
                    <a:pt x="8278" y="0"/>
                  </a:moveTo>
                  <a:lnTo>
                    <a:pt x="15177" y="6916"/>
                  </a:lnTo>
                  <a:lnTo>
                    <a:pt x="34494" y="0"/>
                  </a:lnTo>
                  <a:lnTo>
                    <a:pt x="42791" y="283793"/>
                  </a:lnTo>
                  <a:lnTo>
                    <a:pt x="0" y="283793"/>
                  </a:lnTo>
                  <a:lnTo>
                    <a:pt x="82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AD56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0" name="Shape 111"/>
            <p:cNvSpPr/>
            <p:nvPr/>
          </p:nvSpPr>
          <p:spPr>
            <a:xfrm>
              <a:off x="367072" y="491437"/>
              <a:ext cx="34512" cy="357153"/>
            </a:xfrm>
            <a:custGeom>
              <a:avLst/>
              <a:gdLst/>
              <a:ahLst/>
              <a:cxnLst/>
              <a:rect l="0" t="0" r="0" b="0"/>
              <a:pathLst>
                <a:path w="34512" h="357153">
                  <a:moveTo>
                    <a:pt x="4139" y="0"/>
                  </a:moveTo>
                  <a:lnTo>
                    <a:pt x="30355" y="0"/>
                  </a:lnTo>
                  <a:lnTo>
                    <a:pt x="34512" y="287942"/>
                  </a:lnTo>
                  <a:lnTo>
                    <a:pt x="17937" y="357153"/>
                  </a:lnTo>
                  <a:lnTo>
                    <a:pt x="0" y="332241"/>
                  </a:lnTo>
                  <a:lnTo>
                    <a:pt x="41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EBB2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1" name="Shape 112"/>
            <p:cNvSpPr/>
            <p:nvPr/>
          </p:nvSpPr>
          <p:spPr>
            <a:xfrm>
              <a:off x="375351" y="31831"/>
              <a:ext cx="17937" cy="154709"/>
            </a:xfrm>
            <a:custGeom>
              <a:avLst/>
              <a:gdLst/>
              <a:ahLst/>
              <a:cxnLst/>
              <a:rect l="0" t="0" r="0" b="0"/>
              <a:pathLst>
                <a:path w="17937" h="154709">
                  <a:moveTo>
                    <a:pt x="9658" y="0"/>
                  </a:moveTo>
                  <a:lnTo>
                    <a:pt x="17937" y="137065"/>
                  </a:lnTo>
                  <a:cubicBezTo>
                    <a:pt x="13798" y="151597"/>
                    <a:pt x="10693" y="154709"/>
                    <a:pt x="7934" y="152632"/>
                  </a:cubicBezTo>
                  <a:cubicBezTo>
                    <a:pt x="5174" y="150555"/>
                    <a:pt x="2759" y="143289"/>
                    <a:pt x="0" y="137065"/>
                  </a:cubicBezTo>
                  <a:lnTo>
                    <a:pt x="96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B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2" name="Shape 114"/>
            <p:cNvSpPr/>
            <p:nvPr/>
          </p:nvSpPr>
          <p:spPr>
            <a:xfrm>
              <a:off x="587871" y="52881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3" name="Shape 115"/>
            <p:cNvSpPr/>
            <p:nvPr/>
          </p:nvSpPr>
          <p:spPr>
            <a:xfrm>
              <a:off x="587871" y="528819"/>
              <a:ext cx="17937" cy="29065"/>
            </a:xfrm>
            <a:custGeom>
              <a:avLst/>
              <a:gdLst/>
              <a:ahLst/>
              <a:cxnLst/>
              <a:rect l="0" t="0" r="0" b="0"/>
              <a:pathLst>
                <a:path w="17937" h="29065">
                  <a:moveTo>
                    <a:pt x="0" y="0"/>
                  </a:moveTo>
                  <a:lnTo>
                    <a:pt x="0" y="0"/>
                  </a:lnTo>
                  <a:lnTo>
                    <a:pt x="17937" y="29065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4" name="Shape 117"/>
            <p:cNvSpPr/>
            <p:nvPr/>
          </p:nvSpPr>
          <p:spPr>
            <a:xfrm>
              <a:off x="600288" y="52326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5" name="Shape 118"/>
            <p:cNvSpPr/>
            <p:nvPr/>
          </p:nvSpPr>
          <p:spPr>
            <a:xfrm>
              <a:off x="600288" y="523268"/>
              <a:ext cx="16557" cy="27701"/>
            </a:xfrm>
            <a:custGeom>
              <a:avLst/>
              <a:gdLst/>
              <a:ahLst/>
              <a:cxnLst/>
              <a:rect l="0" t="0" r="0" b="0"/>
              <a:pathLst>
                <a:path w="16557" h="27701">
                  <a:moveTo>
                    <a:pt x="0" y="0"/>
                  </a:moveTo>
                  <a:lnTo>
                    <a:pt x="0" y="0"/>
                  </a:lnTo>
                  <a:lnTo>
                    <a:pt x="16557" y="27701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6" name="Shape 120"/>
            <p:cNvSpPr/>
            <p:nvPr/>
          </p:nvSpPr>
          <p:spPr>
            <a:xfrm>
              <a:off x="611326" y="51773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7" name="Shape 121"/>
            <p:cNvSpPr/>
            <p:nvPr/>
          </p:nvSpPr>
          <p:spPr>
            <a:xfrm>
              <a:off x="611326" y="517735"/>
              <a:ext cx="16557" cy="26299"/>
            </a:xfrm>
            <a:custGeom>
              <a:avLst/>
              <a:gdLst/>
              <a:ahLst/>
              <a:cxnLst/>
              <a:rect l="0" t="0" r="0" b="0"/>
              <a:pathLst>
                <a:path w="16557" h="26299">
                  <a:moveTo>
                    <a:pt x="0" y="0"/>
                  </a:moveTo>
                  <a:lnTo>
                    <a:pt x="0" y="0"/>
                  </a:lnTo>
                  <a:lnTo>
                    <a:pt x="16557" y="26299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8" name="Shape 123"/>
            <p:cNvSpPr/>
            <p:nvPr/>
          </p:nvSpPr>
          <p:spPr>
            <a:xfrm>
              <a:off x="622365" y="51220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09" name="Shape 124"/>
            <p:cNvSpPr/>
            <p:nvPr/>
          </p:nvSpPr>
          <p:spPr>
            <a:xfrm>
              <a:off x="622365" y="512202"/>
              <a:ext cx="15196" cy="24916"/>
            </a:xfrm>
            <a:custGeom>
              <a:avLst/>
              <a:gdLst/>
              <a:ahLst/>
              <a:cxnLst/>
              <a:rect l="0" t="0" r="0" b="0"/>
              <a:pathLst>
                <a:path w="15196" h="24916">
                  <a:moveTo>
                    <a:pt x="0" y="0"/>
                  </a:moveTo>
                  <a:lnTo>
                    <a:pt x="0" y="0"/>
                  </a:lnTo>
                  <a:lnTo>
                    <a:pt x="15196" y="24916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0" name="Shape 126"/>
            <p:cNvSpPr/>
            <p:nvPr/>
          </p:nvSpPr>
          <p:spPr>
            <a:xfrm>
              <a:off x="632041" y="5080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1" name="Shape 127"/>
            <p:cNvSpPr/>
            <p:nvPr/>
          </p:nvSpPr>
          <p:spPr>
            <a:xfrm>
              <a:off x="632041" y="508053"/>
              <a:ext cx="16557" cy="23533"/>
            </a:xfrm>
            <a:custGeom>
              <a:avLst/>
              <a:gdLst/>
              <a:ahLst/>
              <a:cxnLst/>
              <a:rect l="0" t="0" r="0" b="0"/>
              <a:pathLst>
                <a:path w="16557" h="23533">
                  <a:moveTo>
                    <a:pt x="0" y="0"/>
                  </a:moveTo>
                  <a:lnTo>
                    <a:pt x="0" y="0"/>
                  </a:lnTo>
                  <a:lnTo>
                    <a:pt x="16557" y="23533"/>
                  </a:lnTo>
                </a:path>
              </a:pathLst>
            </a:custGeom>
            <a:ln w="2576" cap="flat">
              <a:miter lim="127000"/>
            </a:ln>
          </p:spPr>
          <p:style>
            <a:lnRef idx="1">
              <a:srgbClr val="71727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4979" y="4980543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ВЫПУСК </a:t>
            </a:r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38. октябрь </a:t>
            </a:r>
            <a:r>
              <a:rPr lang="ru-RU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2025</a:t>
            </a:r>
            <a:endParaRPr lang="ru-RU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8788" y="6066341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ki" panose="00000500000000000000" pitchFamily="50" charset="-52"/>
              </a:rPr>
              <a:t>#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НАСЕВЕРЕЖИТЬ</a:t>
            </a: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113" name="Рисунок 112"/>
          <p:cNvPicPr/>
          <p:nvPr/>
        </p:nvPicPr>
        <p:blipFill rotWithShape="1">
          <a:blip r:embed="rId4"/>
          <a:srcRect l="37273" t="36083" r="59854" b="54551"/>
          <a:stretch/>
        </p:blipFill>
        <p:spPr bwMode="auto">
          <a:xfrm>
            <a:off x="4004180" y="4559637"/>
            <a:ext cx="970915" cy="97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6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531323"/>
            <a:ext cx="10519954" cy="375103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</a:t>
            </a: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/>
            </a:r>
            <a:b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</a:b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МУНИЦИПАЛЬНЫХ </a:t>
            </a:r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УЧРЕЖДЕНИЙ КУЛЬТУРЫ В </a:t>
            </a: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48137" y="269332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100251" y="1114357"/>
            <a:ext cx="8514806" cy="5634786"/>
            <a:chOff x="846909" y="682505"/>
            <a:chExt cx="4029075" cy="264853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5"/>
              <a:ext cx="4029075" cy="264853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5896" y="740420"/>
              <a:ext cx="3115296" cy="173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СОЗДАНИЕ МОДЕЛЬНЫХ МУНИЦИПАЛЬНЫХ  БИБЛИОТЕК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188" y="998669"/>
              <a:ext cx="3079676" cy="2169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Центральная детская библиотека муниципального бюджетного 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культурно-просветительного учреждения «</a:t>
              </a:r>
              <a:r>
                <a:rPr lang="ru-RU" sz="14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П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еченгское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межпоселенческое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библиотечное объединение»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Городская библиотека № 2 муниципального бюджетного учреждения «Кандалакшская централизованная библиотечная система»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Междуреченская сельская библиотека-филиал № 1 муниципального бюджетного учреждения культуры «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Межпоселенческая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библиотека Кольского района» имени М.В. Ломоносова</a:t>
              </a: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Городская детская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бибилиотека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-филиал № 1 муниципального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бюджетного учреждения культуры «Централизованная библиотечная система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 города Кировска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Библиотека-филиал № 4 «Библиотека-литературный музей имени Н.Н.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Блинова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 муниципального бюджетного учреждения культуры «Центральная городская библиотека города Мурманска»</a:t>
              </a:r>
            </a:p>
            <a:p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Североморская городская библиотека-филиал № 1 им. Е. </a:t>
              </a:r>
              <a:r>
                <a:rPr lang="ru-RU" sz="14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Гулидова</a:t>
              </a:r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муниципального бюджетного учреждения культуры Североморская централизованная библиотечная система</a:t>
              </a:r>
              <a:endParaRPr lang="ru-RU" sz="14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086380" y="1960983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15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5896" y="2623460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9100" y="3228345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5896" y="4157153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5896" y="4780511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8576" y="5680887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8</a:t>
            </a: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1" y="3582890"/>
            <a:ext cx="1596827" cy="1197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/>
          <a:stretch/>
        </p:blipFill>
        <p:spPr>
          <a:xfrm>
            <a:off x="770289" y="95794"/>
            <a:ext cx="1591597" cy="10670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" y="1231988"/>
            <a:ext cx="1598487" cy="1065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1" y="4830406"/>
            <a:ext cx="1596827" cy="8982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0" y="2339191"/>
            <a:ext cx="1596827" cy="1197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9" y="5797725"/>
            <a:ext cx="1591599" cy="10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36" y="435942"/>
            <a:ext cx="10519954" cy="375103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МУНИЦИПАЛЬНЫХ УЧРЕЖДЕНИЙ КУЛЬТУРЫ В 2025 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48137" y="269332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92378" y="997269"/>
            <a:ext cx="9692640" cy="5584301"/>
            <a:chOff x="923640" y="623377"/>
            <a:chExt cx="4029075" cy="262480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23640" y="623377"/>
              <a:ext cx="4029075" cy="262480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0603" y="682505"/>
              <a:ext cx="3655149" cy="30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ПРИОБРЕТЕНИЕ ДЛЯ ДЕТСКИХ ШКОЛ ИСКУССТВ МУЗЫКАЛЬНЫХ ИНСТРУМЕНТОВ, ОБОРУДОВАНИЯ, МАТЕРИАЛОВ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0603" y="890585"/>
              <a:ext cx="3079676" cy="222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ru-RU" sz="14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бюджетное учреждение дополнительного образования города Мурманска «Детская музыкальная школа № 1 им. А.Н. Волковой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бюджетное учреждение дополнительного образования города Мурманска «Детская музыкальная школа № 5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lvl="0"/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lvl="0"/>
              <a:endParaRPr lang="ru-RU" sz="16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«Детская музыкальная школа» г. </a:t>
              </a:r>
              <a:r>
                <a:rPr lang="ru-RU" sz="1600" dirty="0" err="1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Заозерска</a:t>
              </a:r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«Детская музыкальная школа имении Э.С. Пастернак г. Североморск</a:t>
              </a:r>
              <a:r>
                <a:rPr lang="ru-RU" sz="16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endParaRPr lang="ru-RU" sz="16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Муниципальное учреждение дополнительного образования «</a:t>
              </a:r>
              <a:r>
                <a:rPr lang="ru-RU" sz="16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Молочненская</a:t>
              </a:r>
              <a:r>
                <a:rPr lang="ru-RU" sz="16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детская музыкальная школа» Кольского района Мурманской области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943374" y="1869677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5,8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3374" y="2789568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2,7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3374" y="3698902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4,5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9713" y="4673835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2,1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9713" y="5694008"/>
            <a:ext cx="138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2,3 млн руб.</a:t>
            </a:r>
            <a:endParaRPr lang="ru-RU" sz="16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20" name="Рисунок 19" descr="Пианино Михаил Глинка, модель &quot;Композитор&quot; черное, полированно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4" y="921464"/>
            <a:ext cx="1175657" cy="98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Альт саксофон Trevor James The Horn 3730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3" y="1963752"/>
            <a:ext cx="1038497" cy="98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Рояль Zimmermann Studio S 150 черный, полированный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" y="2953667"/>
            <a:ext cx="1363026" cy="122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Скрипка мастеровая Зубенко А.А. 1/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" y="4228263"/>
            <a:ext cx="966065" cy="100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Гиталеле Yamaha GL1 TBS Guitalele 1/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" y="5360259"/>
            <a:ext cx="953958" cy="106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00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8644119" y="2399160"/>
            <a:ext cx="757602" cy="676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2"/>
          <a:srcRect l="21818" t="39198" r="75413" b="52300"/>
          <a:stretch/>
        </p:blipFill>
        <p:spPr bwMode="auto">
          <a:xfrm>
            <a:off x="2973425" y="4377370"/>
            <a:ext cx="547440" cy="520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2915862" y="2354275"/>
            <a:ext cx="662567" cy="573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82" y="190050"/>
            <a:ext cx="10909663" cy="61023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ПОДДЕРЖКЕ НЕКОММЕРЧЕСКИХ ОРГАНИЗАЦИЙ В СФЕРЕ КУЛЬТУРЫ МУРМАНСКОЙ ОБЛАСТИ В 2025 ГОДУ</a:t>
            </a:r>
            <a:endParaRPr lang="ru-RU" sz="20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3611" y="996749"/>
            <a:ext cx="5606351" cy="1313145"/>
            <a:chOff x="846909" y="682504"/>
            <a:chExt cx="4137324" cy="151495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46909" y="682504"/>
              <a:ext cx="4029075" cy="151495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437" y="771506"/>
              <a:ext cx="3522599" cy="138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Субсидия на реализацию программ по пропаганде ценностей, связанных с сохранением регионального культурного и исторического наследия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5993" y="1067149"/>
              <a:ext cx="678240" cy="74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6</a:t>
              </a:r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,0</a:t>
              </a:r>
            </a:p>
            <a:p>
              <a:r>
                <a:rPr lang="ru-RU" sz="105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млн руб</a:t>
              </a:r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2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4137" y="4898113"/>
            <a:ext cx="5615443" cy="1597567"/>
            <a:chOff x="846909" y="682504"/>
            <a:chExt cx="4130870" cy="211293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46909" y="682504"/>
              <a:ext cx="4029075" cy="2112937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3437" y="771506"/>
              <a:ext cx="3522599" cy="1587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Гранты в форме субсидий из областного бюджета на реализацию социально ориентированным некоммерческим организациям  проектов в области культуры и искусства в Мурманской области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9539" y="985671"/>
              <a:ext cx="678240" cy="85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10,6</a:t>
              </a:r>
              <a:endPara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4137" y="2848957"/>
            <a:ext cx="5644259" cy="1554474"/>
            <a:chOff x="846909" y="682504"/>
            <a:chExt cx="4166032" cy="179336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46909" y="682504"/>
              <a:ext cx="4029075" cy="179336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3437" y="771506"/>
              <a:ext cx="3522599" cy="138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Грант в форме субсидии из областного бюджета некоммерческой организации Мурманской области на финансовое обеспечение деятельности Центра развития кинопроизводства Мурманской области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4701" y="973496"/>
              <a:ext cx="678240" cy="74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11,4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89996" y="2933108"/>
            <a:ext cx="5556102" cy="2032298"/>
            <a:chOff x="846909" y="682504"/>
            <a:chExt cx="4095604" cy="257416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846909" y="682504"/>
              <a:ext cx="4029075" cy="2574165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1089" y="705662"/>
              <a:ext cx="3522599" cy="234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Предоставление грантов в форме субсидий из областного бюджета социально ориентированным некоммерческим организациям Мурманской области на реализацию проектов в сфере организации деятельности клубных формирований и любительских объединений в Мурманской области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6699" y="1563460"/>
              <a:ext cx="665814" cy="818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4,0</a:t>
              </a: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2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89996" y="852862"/>
            <a:ext cx="5448665" cy="1642394"/>
            <a:chOff x="846909" y="682504"/>
            <a:chExt cx="4054140" cy="21129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46909" y="682504"/>
              <a:ext cx="4029075" cy="2112937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1786" y="783567"/>
              <a:ext cx="3522599" cy="1900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Субсидия из областного бюджета автономной некоммерческой организации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«Агентство по проведению спортивно-массовых и культурно-зрелищных  мероприятий «Событие51»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на организацию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культурно-массовых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мероприятий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14556" y="1187952"/>
              <a:ext cx="686493" cy="83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78,0</a:t>
              </a:r>
              <a:endParaRPr lang="ru-RU" sz="2400" dirty="0" smtClean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2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pic>
        <p:nvPicPr>
          <p:cNvPr id="32" name="Рисунок 31"/>
          <p:cNvPicPr/>
          <p:nvPr/>
        </p:nvPicPr>
        <p:blipFill rotWithShape="1">
          <a:blip r:embed="rId3"/>
          <a:srcRect l="43452" t="38781" r="32656" b="34576"/>
          <a:stretch/>
        </p:blipFill>
        <p:spPr bwMode="auto">
          <a:xfrm>
            <a:off x="7599181" y="5148050"/>
            <a:ext cx="3016567" cy="1581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442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144920"/>
            <a:ext cx="11504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uller Narrow ExtraBold" panose="00000900000000000000" pitchFamily="50" charset="-52"/>
              </a:rPr>
              <a:t>ГП «КУЛЬТУРА» 2025-2030 (ПМО от 11.11.2020.№ 790-ПП)</a:t>
            </a:r>
            <a:endParaRPr lang="ru-RU" sz="2000" dirty="0">
              <a:latin typeface="Muller Narrow ExtraBold" panose="00000900000000000000" pitchFamily="50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3509" y="750786"/>
            <a:ext cx="4029075" cy="5841603"/>
            <a:chOff x="846909" y="682504"/>
            <a:chExt cx="4029075" cy="15149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4"/>
              <a:ext cx="4029075" cy="1514952"/>
            </a:xfrm>
            <a:prstGeom prst="roundRect">
              <a:avLst/>
            </a:prstGeom>
            <a:noFill/>
            <a:ln>
              <a:solidFill>
                <a:srgbClr val="F05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6875" y="733588"/>
              <a:ext cx="3570514" cy="38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ЦЕЛЬ – ОБЕСПЕЧЕНИЕ ТВОРЧЕСКОГО И КУЛЬТУРНОГО РАЗВИТИЯ ЛИЧНОСТИ, УЧАСТИЯ НАСЕЛЕНИЯ В КУЛЬТУРНОЙ ЖИЗНИ РЕГИОНА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3864" y="1146068"/>
              <a:ext cx="3852120" cy="550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ЗАДАЧИ: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Сохранение культурного и исторического наследия, реализация мер по использованию, популяризации и государственной охране объектов культурного наследия (памятников истории и культуры) народов Российской Федерации, расположенных на территории Мурманской области;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Развитие искусства, творческого потенциала и организация досуга населения;</a:t>
              </a:r>
            </a:p>
            <a:p>
              <a:pPr marL="228600" indent="-228600">
                <a:buAutoNum type="arabicPeriod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Создание единого культурного пространства региона.</a:t>
              </a:r>
            </a:p>
            <a:p>
              <a:pPr marL="228600" indent="-228600">
                <a:buAutoNum type="arabicPeriod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0464" y="4547337"/>
            <a:ext cx="357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 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ОТВЕТСТВЕННЫЙ ИСПОЛНИТЕЛЬ – МИНИСТЕРСТВО КУЛЬТУРЫ МУРМАНСКОЙ ОБЛАСТИ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24" y="5624542"/>
            <a:ext cx="36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СОИСПОЛНИТЕЛЬ – МИНИСТЕРСТВО СТРОИТЕЛЬСТВА МУРМАНСКОЙ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9539" y="750785"/>
            <a:ext cx="7480872" cy="3268132"/>
          </a:xfrm>
          <a:prstGeom prst="roundRect">
            <a:avLst/>
          </a:prstGeom>
          <a:noFill/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89461" y="802987"/>
            <a:ext cx="699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4 ПОДПРОГРАММЫ РЕАЛИЗУЮТСЯ МИНИСТЕРСТВОМ КУЛЬТУРЫ МУРМАНСКОЙ ОБЛАСТИ: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011" y="1449318"/>
            <a:ext cx="6827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1: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Наследие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2: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Модернизация системы государственных и муниципальных библиотек и развитие литературного творчества в Мурманской области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3: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Развитие искусства, творческого потенциала и организация досуга населения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ПОДПРОГРАММА 4:</a:t>
            </a: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Обеспечение реализации государственной программы образования Мурманской области</a:t>
            </a:r>
          </a:p>
          <a:p>
            <a:endParaRPr lang="ru-RU" sz="12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1" y="143314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2" y="200259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2" y="2701123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2"/>
          <a:srcRect l="58043" t="34323" r="39598" b="61090"/>
          <a:stretch/>
        </p:blipFill>
        <p:spPr bwMode="auto">
          <a:xfrm>
            <a:off x="4592681" y="3263750"/>
            <a:ext cx="397329" cy="422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t="67496" r="44815" b="25147"/>
          <a:stretch/>
        </p:blipFill>
        <p:spPr bwMode="auto">
          <a:xfrm>
            <a:off x="10831233" y="31155"/>
            <a:ext cx="840482" cy="664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9300754" y="4142029"/>
            <a:ext cx="2699658" cy="2630468"/>
          </a:xfrm>
          <a:prstGeom prst="roundRect">
            <a:avLst/>
          </a:prstGeom>
          <a:noFill/>
          <a:ln>
            <a:solidFill>
              <a:srgbClr val="282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457508" y="4287712"/>
            <a:ext cx="25429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 полной редакцией государственной программы можно ознакомиться на официальном сайте Министерства культуры Мурманской области</a:t>
            </a:r>
            <a:endParaRPr lang="en-US" sz="14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endParaRPr lang="ru-RU" sz="14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r>
              <a:rPr lang="en-US" sz="12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http://culture.gov-murman.ru/o_komitete/rezultaty-deyatelnosti/organizaciya_byu/gosudarstvennye-programmy</a:t>
            </a:r>
            <a:endParaRPr lang="ru-RU" sz="12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7244" y="4168595"/>
            <a:ext cx="342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ФИНАНСИРОВАНИЕ ГОСУДАРСТВЕННОЙ ПРОГРАММЫ</a:t>
            </a:r>
            <a:endParaRPr lang="ru-RU" sz="1050" b="1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70657"/>
              </p:ext>
            </p:extLst>
          </p:nvPr>
        </p:nvGraphicFramePr>
        <p:xfrm>
          <a:off x="4689461" y="4386233"/>
          <a:ext cx="4418867" cy="209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32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9" y="330859"/>
            <a:ext cx="11127377" cy="45348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О ПЛАНИРУЕМЫХ РЕЗУЛЬТАТАХ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МИНИСТЕРСТВА КУЛЬТУРЫ МУРМАНСКОЙ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92" y="285730"/>
            <a:ext cx="11486606" cy="60434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РЕАЛИЗАЦИЯ </a:t>
            </a:r>
            <a:r>
              <a:rPr lang="ru-RU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НАЦИОНАЛЬНОГО ПРОЕКТА В </a:t>
            </a:r>
            <a:r>
              <a:rPr lang="ru-RU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dirty="0">
                <a:solidFill>
                  <a:srgbClr val="0082C8"/>
                </a:solidFill>
                <a:latin typeface="Muller Narrow ExtraBold" panose="00000900000000000000" pitchFamily="50" charset="-52"/>
              </a:rPr>
              <a:t>ГОДУ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0507" y="784339"/>
            <a:ext cx="5241472" cy="5398747"/>
          </a:xfrm>
          <a:prstGeom prst="roundRect">
            <a:avLst/>
          </a:prstGeom>
          <a:solidFill>
            <a:srgbClr val="0082C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863689" y="917500"/>
            <a:ext cx="46841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Улучшение качества процесса изучения культуры и истории края</a:t>
            </a: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Оснащение учреждений культуры мультимедийными технологиями, новейшими инженерными и коммуникационными системами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Повышение уровня проведения культурно-массовых мероприятий, привлечение большего количества посетителей и участников клубных формирований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Обеспечение возможности для занятий  вокалом</a:t>
            </a: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, хореографией, актерским мастерством, рисованием, декоративно-прикладным искусством, </a:t>
            </a:r>
            <a:r>
              <a:rPr lang="ru-RU" sz="16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появление студии </a:t>
            </a: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звукозаписи</a:t>
            </a: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Улучшение качества учебного процесса для детей, а также увеличение числа учащихся в образовательных учреждениях отрасли культуры</a:t>
            </a: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1600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91635" y="921018"/>
            <a:ext cx="5555436" cy="808093"/>
            <a:chOff x="714103" y="4256808"/>
            <a:chExt cx="5555436" cy="76347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14103" y="4256808"/>
              <a:ext cx="5033554" cy="763478"/>
              <a:chOff x="714103" y="1567546"/>
              <a:chExt cx="5033554" cy="763478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714103" y="1576251"/>
                <a:ext cx="5033554" cy="7547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14103" y="1567546"/>
                <a:ext cx="2081349" cy="763478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3440000">
                <a:off x="2618733" y="1883505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60119" y="4391414"/>
              <a:ext cx="1039529" cy="55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2</a:t>
              </a:r>
              <a:endParaRPr lang="ru-RU" sz="3200" dirty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5755733" y="4599397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2248" y="4271451"/>
              <a:ext cx="2730213" cy="69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музеев, которые планируется обеспечить необходимым оборудованием</a:t>
              </a:r>
              <a:endParaRPr lang="ru-RU" dirty="0"/>
            </a:p>
          </p:txBody>
        </p:sp>
        <p:pic>
          <p:nvPicPr>
            <p:cNvPr id="34" name="Рисунок 33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29957" y="4283283"/>
              <a:ext cx="595241" cy="7125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791635" y="1821128"/>
            <a:ext cx="5547360" cy="1231106"/>
            <a:chOff x="714103" y="4256807"/>
            <a:chExt cx="5547360" cy="123110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14103" y="4256807"/>
              <a:ext cx="5033554" cy="981882"/>
              <a:chOff x="714103" y="1567545"/>
              <a:chExt cx="5033554" cy="981882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714103" y="1576251"/>
                <a:ext cx="5033554" cy="97317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714103" y="1567545"/>
                <a:ext cx="2081349" cy="981882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ый треугольник 38"/>
              <p:cNvSpPr/>
              <p:nvPr/>
            </p:nvSpPr>
            <p:spPr>
              <a:xfrm rot="13440000">
                <a:off x="2590291" y="1916409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794773" y="4384494"/>
              <a:ext cx="10395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6</a:t>
              </a: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5747657" y="4547005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86323" y="4256807"/>
              <a:ext cx="273021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муниципальных библиотек, которые будут переоснащены по модельному стандарту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ller Narrow ExtraBold" panose="00000900000000000000" pitchFamily="50" charset="-52"/>
              </a:endParaRPr>
            </a:p>
            <a:p>
              <a:endParaRPr lang="ru-RU" dirty="0"/>
            </a:p>
          </p:txBody>
        </p:sp>
        <p:pic>
          <p:nvPicPr>
            <p:cNvPr id="36" name="Рисунок 35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02157" y="4361372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799711" y="2913236"/>
            <a:ext cx="5547360" cy="882684"/>
            <a:chOff x="793508" y="3744372"/>
            <a:chExt cx="5547360" cy="88268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793508" y="3744372"/>
              <a:ext cx="5547360" cy="882684"/>
              <a:chOff x="714103" y="4256808"/>
              <a:chExt cx="5547360" cy="864735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714103" y="4256808"/>
                <a:ext cx="5033554" cy="864735"/>
                <a:chOff x="714103" y="1567546"/>
                <a:chExt cx="5033554" cy="864735"/>
              </a:xfrm>
            </p:grpSpPr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714103" y="1576252"/>
                  <a:ext cx="5033554" cy="8560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714103" y="1567546"/>
                  <a:ext cx="2081349" cy="864734"/>
                </a:xfrm>
                <a:prstGeom prst="roundRect">
                  <a:avLst/>
                </a:prstGeom>
                <a:solidFill>
                  <a:srgbClr val="0082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ый треугольник 55"/>
                <p:cNvSpPr/>
                <p:nvPr/>
              </p:nvSpPr>
              <p:spPr>
                <a:xfrm rot="13440000">
                  <a:off x="2608169" y="1945550"/>
                  <a:ext cx="289709" cy="284153"/>
                </a:xfrm>
                <a:prstGeom prst="rtTriangle">
                  <a:avLst/>
                </a:prstGeom>
                <a:solidFill>
                  <a:srgbClr val="0082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1860571" y="4317243"/>
                <a:ext cx="6875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solidFill>
                      <a:schemeClr val="bg1"/>
                    </a:solidFill>
                    <a:latin typeface="Muller Narrow ExtraBold" panose="00000900000000000000" pitchFamily="50" charset="-52"/>
                  </a:rPr>
                  <a:t>1</a:t>
                </a:r>
              </a:p>
            </p:txBody>
          </p:sp>
          <p:sp>
            <p:nvSpPr>
              <p:cNvPr id="52" name="Стрелка вправо 51"/>
              <p:cNvSpPr/>
              <p:nvPr/>
            </p:nvSpPr>
            <p:spPr>
              <a:xfrm>
                <a:off x="5747657" y="4489003"/>
                <a:ext cx="513806" cy="405653"/>
              </a:xfrm>
              <a:prstGeom prst="rightArrow">
                <a:avLst/>
              </a:prstGeom>
              <a:solidFill>
                <a:srgbClr val="F05A28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08313" y="4333718"/>
                <a:ext cx="2730213" cy="72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ller Narrow ExtraBold" panose="00000900000000000000" pitchFamily="50" charset="-52"/>
                  </a:rPr>
                  <a:t>Количество домов культуры, которые планируется  отремонтировать</a:t>
                </a:r>
                <a:endParaRPr lang="ru-RU" dirty="0"/>
              </a:p>
            </p:txBody>
          </p:sp>
        </p:grpSp>
        <p:pic>
          <p:nvPicPr>
            <p:cNvPr id="57" name="Рисунок 56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1049761" y="3832938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799711" y="3959122"/>
            <a:ext cx="5547360" cy="766326"/>
            <a:chOff x="714103" y="4247808"/>
            <a:chExt cx="5547360" cy="75074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14103" y="4256809"/>
              <a:ext cx="5033554" cy="741742"/>
              <a:chOff x="714103" y="1567547"/>
              <a:chExt cx="5033554" cy="741742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714103" y="1576252"/>
                <a:ext cx="5033554" cy="70593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714103" y="1567547"/>
                <a:ext cx="2081349" cy="741742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ый треугольник 64"/>
              <p:cNvSpPr/>
              <p:nvPr/>
            </p:nvSpPr>
            <p:spPr>
              <a:xfrm rot="13440000">
                <a:off x="2616929" y="1804304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860571" y="4317243"/>
              <a:ext cx="6875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</a:t>
              </a:r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5747657" y="4335444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04362" y="4247808"/>
              <a:ext cx="2730213" cy="72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центров культурного развития, которые планируется построить</a:t>
              </a:r>
              <a:endParaRPr lang="ru-RU" dirty="0"/>
            </a:p>
          </p:txBody>
        </p:sp>
      </p:grpSp>
      <p:pic>
        <p:nvPicPr>
          <p:cNvPr id="66" name="Рисунок 65"/>
          <p:cNvPicPr/>
          <p:nvPr/>
        </p:nvPicPr>
        <p:blipFill rotWithShape="1">
          <a:blip r:embed="rId2"/>
          <a:srcRect l="18101" t="23116" r="79637" b="67129"/>
          <a:stretch/>
        </p:blipFill>
        <p:spPr bwMode="auto">
          <a:xfrm>
            <a:off x="1076905" y="4005619"/>
            <a:ext cx="609626" cy="701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799711" y="4796829"/>
            <a:ext cx="5547360" cy="969607"/>
            <a:chOff x="714103" y="4256807"/>
            <a:chExt cx="5547360" cy="91607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14103" y="4256807"/>
              <a:ext cx="5033554" cy="916074"/>
              <a:chOff x="714103" y="1567545"/>
              <a:chExt cx="5033554" cy="916074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714103" y="1576251"/>
                <a:ext cx="5033554" cy="90144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714103" y="1567545"/>
                <a:ext cx="2081349" cy="916074"/>
              </a:xfrm>
              <a:prstGeom prst="roundRect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ый треугольник 68"/>
              <p:cNvSpPr/>
              <p:nvPr/>
            </p:nvSpPr>
            <p:spPr>
              <a:xfrm rot="13440000">
                <a:off x="2618733" y="1883505"/>
                <a:ext cx="289709" cy="284153"/>
              </a:xfrm>
              <a:prstGeom prst="rtTriangle">
                <a:avLst/>
              </a:prstGeom>
              <a:solidFill>
                <a:srgbClr val="0082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60119" y="4391414"/>
              <a:ext cx="1039529" cy="55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6</a:t>
              </a: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5747657" y="4704449"/>
              <a:ext cx="513806" cy="405653"/>
            </a:xfrm>
            <a:prstGeom prst="rightArrow">
              <a:avLst/>
            </a:prstGeom>
            <a:solidFill>
              <a:srgbClr val="F05A28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2248" y="4271451"/>
              <a:ext cx="2730213" cy="90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ller Narrow ExtraBold" panose="00000900000000000000" pitchFamily="50" charset="-52"/>
                </a:rPr>
                <a:t>Количество детских музыкальных школ и школ искусств, которые планируется обеспечить необходимыми инструментами  </a:t>
              </a:r>
              <a:endParaRPr lang="ru-RU" dirty="0"/>
            </a:p>
          </p:txBody>
        </p:sp>
        <p:pic>
          <p:nvPicPr>
            <p:cNvPr id="48" name="Рисунок 47"/>
            <p:cNvPicPr/>
            <p:nvPr/>
          </p:nvPicPr>
          <p:blipFill rotWithShape="1">
            <a:blip r:embed="rId2"/>
            <a:srcRect l="18101" t="23116" r="79637" b="67129"/>
            <a:stretch/>
          </p:blipFill>
          <p:spPr bwMode="auto">
            <a:xfrm>
              <a:off x="988082" y="4331240"/>
              <a:ext cx="679284" cy="7727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80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584" t="16392" r="62159" b="7045"/>
          <a:stretch/>
        </p:blipFill>
        <p:spPr bwMode="auto">
          <a:xfrm>
            <a:off x="0" y="87086"/>
            <a:ext cx="12252960" cy="677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725" t="24072" r="82042" b="29965"/>
          <a:stretch/>
        </p:blipFill>
        <p:spPr bwMode="auto">
          <a:xfrm>
            <a:off x="8934994" y="294776"/>
            <a:ext cx="1846170" cy="186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35761" y="2484877"/>
            <a:ext cx="5475728" cy="4123328"/>
          </a:xfrm>
          <a:prstGeom prst="roundRect">
            <a:avLst/>
          </a:prstGeom>
          <a:solidFill>
            <a:srgbClr val="0082C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1336" y="2808199"/>
            <a:ext cx="52251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КОНТАКТНАЯ ИНФОРМАЦИЯ: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Министерство культуры Мурманской области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Адрес: ул. Софьи Перовской, д.3, г. Мурманск, 183038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endParaRPr lang="ru-RU" sz="1600" dirty="0" smtClean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Тел. (8152) 48-63-19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ОКПО 000995531, ОГРН 1025100839576, </a:t>
            </a:r>
          </a:p>
          <a:p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ИНН/КПП 5190109651/519001001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519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191"/>
          <p:cNvPicPr>
            <a:picLocks noGrp="1"/>
          </p:cNvPicPr>
          <p:nvPr>
            <p:ph idx="1"/>
          </p:nvPr>
        </p:nvPicPr>
        <p:blipFill rotWithShape="1">
          <a:blip r:embed="rId2"/>
          <a:srcRect l="357" b="77663"/>
          <a:stretch/>
        </p:blipFill>
        <p:spPr>
          <a:xfrm>
            <a:off x="43542" y="113211"/>
            <a:ext cx="12148457" cy="150658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345" t="44463" r="80637" b="47956"/>
          <a:stretch/>
        </p:blipFill>
        <p:spPr bwMode="auto">
          <a:xfrm>
            <a:off x="166348" y="1850571"/>
            <a:ext cx="707708" cy="722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931818" y="1827866"/>
            <a:ext cx="5072514" cy="725642"/>
            <a:chOff x="931818" y="1827866"/>
            <a:chExt cx="5072514" cy="7256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931818" y="182786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1154" y="1907177"/>
              <a:ext cx="4798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Министр культуры Мурманской области</a:t>
              </a:r>
            </a:p>
            <a:p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Обухова Ольга Геннадиевна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1818" y="2863760"/>
            <a:ext cx="5072514" cy="725642"/>
            <a:chOff x="931818" y="1827866"/>
            <a:chExt cx="5072514" cy="72564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31818" y="182786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1154" y="1907177"/>
              <a:ext cx="4798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Первый заместитель министра культуры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урманской области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07592" y="1827867"/>
            <a:ext cx="5072514" cy="775912"/>
            <a:chOff x="931818" y="1827867"/>
            <a:chExt cx="5072514" cy="4749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31818" y="1827867"/>
              <a:ext cx="5072514" cy="47490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1154" y="1907177"/>
              <a:ext cx="4798423" cy="39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З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аместитель министра культуры </a:t>
              </a:r>
              <a:r>
                <a:rPr lang="ru-RU" dirty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М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урманской области</a:t>
              </a:r>
              <a:endParaRPr lang="ru-RU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07592" y="3900224"/>
            <a:ext cx="5072514" cy="654077"/>
            <a:chOff x="6507592" y="3900224"/>
            <a:chExt cx="5072514" cy="65407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Отдел культурного наследия и архивного дела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31818" y="3887432"/>
            <a:ext cx="5072514" cy="654077"/>
            <a:chOff x="6507592" y="3900224"/>
            <a:chExt cx="5072514" cy="65407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Управление финансово-правового обеспечения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31818" y="4836395"/>
            <a:ext cx="5072514" cy="654077"/>
            <a:chOff x="6507592" y="3900224"/>
            <a:chExt cx="5072514" cy="65407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Сектор бухгалтерского учета и отчетности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6004332" y="2211977"/>
            <a:ext cx="265839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61463" y="1957447"/>
            <a:ext cx="0" cy="25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70171" y="1957447"/>
            <a:ext cx="237421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37251" y="2211977"/>
            <a:ext cx="0" cy="1009302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1" idx="3"/>
          </p:cNvCxnSpPr>
          <p:nvPr/>
        </p:nvCxnSpPr>
        <p:spPr>
          <a:xfrm flipH="1">
            <a:off x="6004332" y="3221279"/>
            <a:ext cx="132919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6004332" y="3466014"/>
            <a:ext cx="132919" cy="661849"/>
            <a:chOff x="6004332" y="3466014"/>
            <a:chExt cx="132919" cy="66184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008800" y="4372597"/>
            <a:ext cx="132919" cy="661849"/>
            <a:chOff x="6004332" y="3466014"/>
            <a:chExt cx="132919" cy="661849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Рисунок 65"/>
          <p:cNvPicPr/>
          <p:nvPr/>
        </p:nvPicPr>
        <p:blipFill rotWithShape="1">
          <a:blip r:embed="rId4"/>
          <a:srcRect l="13094" t="30480" r="84788" b="60554"/>
          <a:stretch/>
        </p:blipFill>
        <p:spPr bwMode="auto">
          <a:xfrm>
            <a:off x="8491399" y="4965976"/>
            <a:ext cx="1104900" cy="131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6527302" y="2863760"/>
            <a:ext cx="5072514" cy="654077"/>
            <a:chOff x="6507592" y="3900224"/>
            <a:chExt cx="5072514" cy="65407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6507592" y="3900224"/>
              <a:ext cx="5072514" cy="6540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2828"/>
              </a:solidFill>
            </a:ln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282828"/>
                  </a:solidFill>
                </a:ln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46928" y="4029805"/>
              <a:ext cx="479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282828"/>
                  </a:solidFill>
                  <a:latin typeface="Muller Narrow Light" panose="00000400000000000000" pitchFamily="50" charset="-52"/>
                </a:rPr>
                <a:t>Управление развития сферы культуры и искусства</a:t>
              </a:r>
              <a:endParaRPr lang="ru-RU" dirty="0">
                <a:solidFill>
                  <a:srgbClr val="282828"/>
                </a:solidFill>
                <a:latin typeface="Muller Narrow Light" panose="00000400000000000000" pitchFamily="50" charset="-5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 rot="10800000">
            <a:off x="6374673" y="2411216"/>
            <a:ext cx="132919" cy="661849"/>
            <a:chOff x="6004332" y="3466014"/>
            <a:chExt cx="132919" cy="661849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6004332" y="3466014"/>
              <a:ext cx="132919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137251" y="3466014"/>
              <a:ext cx="0" cy="661849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6013270" y="4127863"/>
              <a:ext cx="123981" cy="0"/>
            </a:xfrm>
            <a:prstGeom prst="line">
              <a:avLst/>
            </a:prstGeom>
            <a:ln w="12700"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Прямая соединительная линия 54"/>
          <p:cNvCxnSpPr/>
          <p:nvPr/>
        </p:nvCxnSpPr>
        <p:spPr>
          <a:xfrm rot="10800000">
            <a:off x="6340296" y="3363295"/>
            <a:ext cx="0" cy="1009302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340295" y="4369822"/>
            <a:ext cx="167296" cy="2775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999059" y="3362673"/>
            <a:ext cx="341235" cy="0"/>
          </a:xfrm>
          <a:prstGeom prst="line">
            <a:avLst/>
          </a:prstGeom>
          <a:ln w="12700">
            <a:solidFill>
              <a:srgbClr val="008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19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212"/>
            <a:ext cx="12192000" cy="67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7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37" y="215298"/>
            <a:ext cx="10515600" cy="427355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ГОСУДАРСТВЕННЫЕ ОБЛАСТНЫЕ УЧРЕЖДЕНИЯ МУРМАНСКОЙ ОБЛАСТИ</a:t>
            </a:r>
            <a:endParaRPr lang="ru-RU" sz="2200" dirty="0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925287" y="817309"/>
            <a:ext cx="2915193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государственная областная универсальная научная библиотека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21а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45-08-58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Обособленное </a:t>
            </a:r>
            <a:r>
              <a:rPr lang="ru-RU" sz="1200" dirty="0" err="1">
                <a:solidFill>
                  <a:srgbClr val="F05A28"/>
                </a:solidFill>
                <a:latin typeface="Muller Narrow ExtraBold" panose="00000900000000000000" pitchFamily="50" charset="-52"/>
              </a:rPr>
              <a:t>структорное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подразделение Мурманская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государственная областная библиотека для слепых и слабовидящих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Шевченко, д. 26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53-99-24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областная детско-юношеская библиотека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Буркова, д. 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44-16-68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областной краеведческий музей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просп. Ленина, 90, тел. (8152) 42-25-89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Территориальный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истории, культуры и быта </a:t>
            </a:r>
            <a:r>
              <a:rPr lang="ru-RU" sz="1200" dirty="0" err="1">
                <a:solidFill>
                  <a:srgbClr val="F05A28"/>
                </a:solidFill>
                <a:latin typeface="Muller Narrow ExtraBold" panose="00000900000000000000" pitchFamily="50" charset="-52"/>
              </a:rPr>
              <a:t>кольских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саамов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с. Ловозеро, ул. Советская, д. 28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(81538) 31477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Территориальный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истории, культуры и быта терских поморов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п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Умба, ул. Дзержинского, д. 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(81559)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51532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колледж искусств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Воровского,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д. 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(8152) 45-63-89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648995" y="817309"/>
            <a:ext cx="3196047" cy="64530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художественный музей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Коминтерна, д. 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45-03-85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Отдел народного искусства и ремёсел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</a:t>
            </a:r>
            <a:r>
              <a:rPr lang="ru-RU" sz="1200" dirty="0" err="1">
                <a:solidFill>
                  <a:srgbClr val="282828"/>
                </a:solidFill>
                <a:latin typeface="Muller Narrow ExtraBold" panose="00000900000000000000" pitchFamily="50" charset="-52"/>
              </a:rPr>
              <a:t>Книповича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, д. 23А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45-08-60,  (8152) 45-08-38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Культурно-выставочный центр Русского музея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д.3 (второй этаж, тел. (8152) 99-43-56, (8152) 99-43-57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rgbClr val="FF66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драматический театр 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Ленина, д. 49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тел. (8152) 40-24-03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rgbClr val="F05A28"/>
              </a:solidFill>
              <a:latin typeface="Muller Narrow Light" panose="000004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театр кукол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Ленина, д. 27, тел. 8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40-30-36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Мурманская областная филармония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Софьи Перовской, д. 3, 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994333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Мурманский областной Дворец культуры и народного творчества им. С.М. Кирова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Пушкинская, д. 3, тел. (8152) 47-66-04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Центр </a:t>
            </a: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по обслуживанию областных учреждений культуры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пр. Кирова, д. 7, тел. (8152)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25-73-23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Государственный архив Мурманской 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ул. Карла Либкнехта, </a:t>
            </a: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д. 35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, тел. (8152) 42-30-33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Филиал ГОКУ ГАМО в г. </a:t>
            </a:r>
            <a:r>
              <a:rPr lang="ru-RU" sz="12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Кировск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г</a:t>
            </a:r>
            <a:r>
              <a:rPr lang="ru-RU" sz="1200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. Кировск, ул. Мира, д. 10, тел. (81531) 4-38-50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  <a:p>
            <a:pPr marL="0" indent="0">
              <a:buNone/>
            </a:pPr>
            <a:endParaRPr lang="ru-RU" sz="14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671" y="651046"/>
            <a:ext cx="5438866" cy="608067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77066" y="642653"/>
            <a:ext cx="5566591" cy="608907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avatars.mds.yandex.net/i?id=9db254e2349b6bbd3b094afece9777f30e9dab45-92905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09" y="5607355"/>
            <a:ext cx="1401354" cy="8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0b3fbb94f6676fffb01d654078240a16bcc57be-1215388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71" y="4210032"/>
            <a:ext cx="1401354" cy="7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urman.ru/news/files/2015/20150610_1325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" b="8840"/>
          <a:stretch/>
        </p:blipFill>
        <p:spPr bwMode="auto">
          <a:xfrm>
            <a:off x="4049260" y="1950912"/>
            <a:ext cx="1401354" cy="90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ibkids51.ru/news/files/20150831_0915-1_thu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60" y="3063723"/>
            <a:ext cx="1424650" cy="8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visitmurmansk.info/wp-content/uploads/2022/03/217e3d0f926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60" y="865400"/>
            <a:ext cx="1412028" cy="9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b1f60e593b5b57b49f42e2032c6c4b5d566a150f-9555580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77" y="892709"/>
            <a:ext cx="1398542" cy="9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daa37724fb7edb4ad5b5d211d9dac867ac7f579f-12525650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49" y="2083187"/>
            <a:ext cx="1398542" cy="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aec03043db43c5de2e7b9d8f932bb62ab3319858-10811985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49" y="3215908"/>
            <a:ext cx="1398542" cy="10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e88c32e29d406aa06e1f74afc0636108304be30d-12523590-images-thumbs&amp;n=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5"/>
          <a:stretch/>
        </p:blipFill>
        <p:spPr bwMode="auto">
          <a:xfrm>
            <a:off x="10017549" y="4494785"/>
            <a:ext cx="1402817" cy="87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i?id=108a08684ee74be2324cbe8c948ce3580bbb1ecd-8172987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550" y="5588028"/>
            <a:ext cx="1402817" cy="7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5401999" y="1396385"/>
            <a:ext cx="914400" cy="857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КАЧЕСТВО ФИНАНСОВОГО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uller Narrow ExtraBold" panose="00000900000000000000" pitchFamily="50" charset="-52"/>
              </a:rPr>
              <a:t>МЕНЕЖДМЕНТА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542" t="35974" r="66426" b="53820"/>
          <a:stretch/>
        </p:blipFill>
        <p:spPr bwMode="auto">
          <a:xfrm>
            <a:off x="5165199" y="5253599"/>
            <a:ext cx="1388000" cy="95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553776" y="2361935"/>
            <a:ext cx="2610846" cy="2783999"/>
            <a:chOff x="9178834" y="4347353"/>
            <a:chExt cx="2821578" cy="130985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178834" y="4347353"/>
              <a:ext cx="2821578" cy="13098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82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18171" y="4460321"/>
              <a:ext cx="2542903" cy="107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282828"/>
                  </a:solidFill>
                  <a:latin typeface="Muller Narrow ExtraBold" panose="00000900000000000000" pitchFamily="50" charset="-52"/>
                </a:rPr>
                <a:t>На основании рейтинга Министерства финансов Мурманской области</a:t>
              </a:r>
              <a:endParaRPr lang="en-US" sz="1600" dirty="0" smtClean="0">
                <a:solidFill>
                  <a:srgbClr val="282828"/>
                </a:solidFill>
                <a:latin typeface="Muller Narrow ExtraBold" panose="00000900000000000000" pitchFamily="50" charset="-52"/>
              </a:endParaRPr>
            </a:p>
            <a:p>
              <a:endParaRPr lang="ru-RU" sz="1600" dirty="0" smtClean="0">
                <a:solidFill>
                  <a:srgbClr val="282828"/>
                </a:solidFill>
                <a:latin typeface="Muller Narrow ExtraBold" panose="00000900000000000000" pitchFamily="50" charset="-52"/>
              </a:endParaRPr>
            </a:p>
            <a:p>
              <a:r>
                <a:rPr lang="en-US" sz="1600" b="1" dirty="0">
                  <a:solidFill>
                    <a:srgbClr val="282828"/>
                  </a:solidFill>
                  <a:latin typeface="Muller Narrow ExtraBold" panose="00000900000000000000" pitchFamily="50" charset="-52"/>
                </a:rPr>
                <a:t>https://minfin.gov-murman.ru/open-budget/financial_management/quality_monitoring/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3510" y="1132114"/>
            <a:ext cx="3997233" cy="5460275"/>
            <a:chOff x="846909" y="781397"/>
            <a:chExt cx="4029075" cy="14160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46909" y="781397"/>
              <a:ext cx="4029075" cy="1416059"/>
            </a:xfrm>
            <a:prstGeom prst="roundRect">
              <a:avLst/>
            </a:prstGeom>
            <a:noFill/>
            <a:ln>
              <a:solidFill>
                <a:srgbClr val="F05A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4207" y="843854"/>
              <a:ext cx="3658662" cy="311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</a:t>
              </a:r>
              <a:r>
                <a:rPr lang="en-US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БАЛЛОВ ИЗ 100 ПО РЕЗУЛЬТАТАМ ОЦЕНКИ КАЧЕСТВА ФИНАНСОВОГО МЕНЕДЖМЕНТА ЗА 202</a:t>
              </a:r>
              <a:r>
                <a:rPr lang="ru-RU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3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ГОД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454" y="1173222"/>
              <a:ext cx="3846165" cy="86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В качестве аналитических показателей для расчета эффективности расходования бюджетных средств ИОГВ использовались: </a:t>
              </a:r>
            </a:p>
            <a:p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  финансовое планирование;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показатели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, оценивающие качество исполнения бюджета и финансовую дисциплину;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бюджета в части расходов; 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показатели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, оценивающие качество исполнения бюджета бюджетных и автономных учреждений;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бюджета по доходам; 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учет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и отчетность;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исполнение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судебных актов;</a:t>
              </a:r>
            </a:p>
            <a:p>
              <a:pPr lvl="0"/>
              <a:r>
                <a:rPr lang="ru-RU" sz="14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- качество </a:t>
              </a:r>
              <a:r>
                <a:rPr lang="ru-RU" sz="14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осуществления закупок товаров, работ и услуг для обеспечения государственных нужд.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55" y="762400"/>
            <a:ext cx="4235879" cy="59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8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5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18" y="451217"/>
            <a:ext cx="4196230" cy="357305"/>
          </a:xfrm>
          <a:prstGeom prst="rect">
            <a:avLst/>
          </a:prstGeom>
        </p:spPr>
      </p:pic>
      <p:grpSp>
        <p:nvGrpSpPr>
          <p:cNvPr id="5" name="Group 12891"/>
          <p:cNvGrpSpPr/>
          <p:nvPr/>
        </p:nvGrpSpPr>
        <p:grpSpPr>
          <a:xfrm>
            <a:off x="211756" y="972920"/>
            <a:ext cx="5488774" cy="1273811"/>
            <a:chOff x="0" y="0"/>
            <a:chExt cx="5291584" cy="1274065"/>
          </a:xfrm>
        </p:grpSpPr>
        <p:sp>
          <p:nvSpPr>
            <p:cNvPr id="6" name="Shape 1609"/>
            <p:cNvSpPr/>
            <p:nvPr/>
          </p:nvSpPr>
          <p:spPr>
            <a:xfrm>
              <a:off x="661672" y="0"/>
              <a:ext cx="4629912" cy="1243584"/>
            </a:xfrm>
            <a:custGeom>
              <a:avLst/>
              <a:gdLst/>
              <a:ahLst/>
              <a:cxnLst/>
              <a:rect l="0" t="0" r="0" b="0"/>
              <a:pathLst>
                <a:path w="4629912" h="1243584">
                  <a:moveTo>
                    <a:pt x="0" y="207264"/>
                  </a:moveTo>
                  <a:cubicBezTo>
                    <a:pt x="0" y="92837"/>
                    <a:pt x="92837" y="0"/>
                    <a:pt x="207264" y="0"/>
                  </a:cubicBezTo>
                  <a:lnTo>
                    <a:pt x="4422648" y="0"/>
                  </a:lnTo>
                  <a:cubicBezTo>
                    <a:pt x="4537075" y="0"/>
                    <a:pt x="4629912" y="92837"/>
                    <a:pt x="4629912" y="207264"/>
                  </a:cubicBezTo>
                  <a:lnTo>
                    <a:pt x="4629912" y="1036320"/>
                  </a:lnTo>
                  <a:cubicBezTo>
                    <a:pt x="4629912" y="1150747"/>
                    <a:pt x="4537075" y="1243584"/>
                    <a:pt x="4422648" y="1243584"/>
                  </a:cubicBezTo>
                  <a:lnTo>
                    <a:pt x="207264" y="1243584"/>
                  </a:lnTo>
                  <a:cubicBezTo>
                    <a:pt x="92837" y="1243584"/>
                    <a:pt x="0" y="1150747"/>
                    <a:pt x="0" y="103632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7" name="Picture 16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67056" y="256286"/>
              <a:ext cx="1222096" cy="243840"/>
            </a:xfrm>
            <a:prstGeom prst="rect">
              <a:avLst/>
            </a:prstGeom>
          </p:spPr>
        </p:pic>
        <p:pic>
          <p:nvPicPr>
            <p:cNvPr id="8" name="Picture 16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78052" y="256286"/>
              <a:ext cx="2851404" cy="243840"/>
            </a:xfrm>
            <a:prstGeom prst="rect">
              <a:avLst/>
            </a:prstGeom>
          </p:spPr>
        </p:pic>
        <p:pic>
          <p:nvPicPr>
            <p:cNvPr id="9" name="Picture 161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49124" y="500126"/>
              <a:ext cx="4399661" cy="243840"/>
            </a:xfrm>
            <a:prstGeom prst="rect">
              <a:avLst/>
            </a:prstGeom>
          </p:spPr>
        </p:pic>
        <p:pic>
          <p:nvPicPr>
            <p:cNvPr id="10" name="Picture 16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67056" y="728726"/>
              <a:ext cx="1271905" cy="243840"/>
            </a:xfrm>
            <a:prstGeom prst="rect">
              <a:avLst/>
            </a:prstGeom>
          </p:spPr>
        </p:pic>
        <p:pic>
          <p:nvPicPr>
            <p:cNvPr id="11" name="Picture 161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232917" y="728726"/>
              <a:ext cx="2331593" cy="243840"/>
            </a:xfrm>
            <a:prstGeom prst="rect">
              <a:avLst/>
            </a:prstGeom>
          </p:spPr>
        </p:pic>
        <p:sp>
          <p:nvSpPr>
            <p:cNvPr id="12" name="Rectangle 1620"/>
            <p:cNvSpPr/>
            <p:nvPr/>
          </p:nvSpPr>
          <p:spPr>
            <a:xfrm>
              <a:off x="4467355" y="800005"/>
              <a:ext cx="161748" cy="2516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82C8"/>
                  </a:solidFill>
                  <a:effectLst/>
                  <a:latin typeface="Courier New" panose="02070309020205020404" pitchFamily="49" charset="0"/>
                  <a:ea typeface="Courier New" panose="02070309020205020404" pitchFamily="49" charset="0"/>
                </a:rPr>
                <a:t>№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3" name="Picture 162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636519" y="728726"/>
              <a:ext cx="335280" cy="243840"/>
            </a:xfrm>
            <a:prstGeom prst="rect">
              <a:avLst/>
            </a:prstGeom>
          </p:spPr>
        </p:pic>
        <p:sp>
          <p:nvSpPr>
            <p:cNvPr id="14" name="Shape 1693"/>
            <p:cNvSpPr/>
            <p:nvPr/>
          </p:nvSpPr>
          <p:spPr>
            <a:xfrm>
              <a:off x="59548" y="959210"/>
              <a:ext cx="33799" cy="78349"/>
            </a:xfrm>
            <a:custGeom>
              <a:avLst/>
              <a:gdLst/>
              <a:ahLst/>
              <a:cxnLst/>
              <a:rect l="0" t="0" r="0" b="0"/>
              <a:pathLst>
                <a:path w="33799" h="78349">
                  <a:moveTo>
                    <a:pt x="33799" y="0"/>
                  </a:moveTo>
                  <a:lnTo>
                    <a:pt x="33799" y="29999"/>
                  </a:lnTo>
                  <a:lnTo>
                    <a:pt x="25751" y="38338"/>
                  </a:lnTo>
                  <a:lnTo>
                    <a:pt x="33799" y="47509"/>
                  </a:lnTo>
                  <a:lnTo>
                    <a:pt x="33799" y="78349"/>
                  </a:lnTo>
                  <a:lnTo>
                    <a:pt x="3220" y="46666"/>
                  </a:lnTo>
                  <a:cubicBezTo>
                    <a:pt x="0" y="41669"/>
                    <a:pt x="0" y="35007"/>
                    <a:pt x="3220" y="31676"/>
                  </a:cubicBezTo>
                  <a:lnTo>
                    <a:pt x="337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Shape 1694"/>
            <p:cNvSpPr/>
            <p:nvPr/>
          </p:nvSpPr>
          <p:spPr>
            <a:xfrm>
              <a:off x="0" y="880829"/>
              <a:ext cx="93347" cy="213421"/>
            </a:xfrm>
            <a:custGeom>
              <a:avLst/>
              <a:gdLst/>
              <a:ahLst/>
              <a:cxnLst/>
              <a:rect l="0" t="0" r="0" b="0"/>
              <a:pathLst>
                <a:path w="93347" h="213421">
                  <a:moveTo>
                    <a:pt x="90129" y="0"/>
                  </a:moveTo>
                  <a:lnTo>
                    <a:pt x="93347" y="0"/>
                  </a:lnTo>
                  <a:lnTo>
                    <a:pt x="93347" y="23555"/>
                  </a:lnTo>
                  <a:lnTo>
                    <a:pt x="32190" y="95044"/>
                  </a:lnTo>
                  <a:cubicBezTo>
                    <a:pt x="20923" y="106725"/>
                    <a:pt x="20923" y="126733"/>
                    <a:pt x="33797" y="138392"/>
                  </a:cubicBezTo>
                  <a:lnTo>
                    <a:pt x="78863" y="185076"/>
                  </a:lnTo>
                  <a:lnTo>
                    <a:pt x="93347" y="164614"/>
                  </a:lnTo>
                  <a:lnTo>
                    <a:pt x="93347" y="201542"/>
                  </a:lnTo>
                  <a:lnTo>
                    <a:pt x="88520" y="208418"/>
                  </a:lnTo>
                  <a:cubicBezTo>
                    <a:pt x="86910" y="210086"/>
                    <a:pt x="83690" y="211753"/>
                    <a:pt x="80472" y="211753"/>
                  </a:cubicBezTo>
                  <a:cubicBezTo>
                    <a:pt x="78863" y="213421"/>
                    <a:pt x="75643" y="211753"/>
                    <a:pt x="72425" y="210086"/>
                  </a:cubicBezTo>
                  <a:lnTo>
                    <a:pt x="19313" y="153403"/>
                  </a:lnTo>
                  <a:cubicBezTo>
                    <a:pt x="1609" y="133395"/>
                    <a:pt x="0" y="101706"/>
                    <a:pt x="17704" y="80033"/>
                  </a:cubicBezTo>
                  <a:lnTo>
                    <a:pt x="83690" y="3353"/>
                  </a:lnTo>
                  <a:cubicBezTo>
                    <a:pt x="85300" y="1665"/>
                    <a:pt x="88520" y="0"/>
                    <a:pt x="9012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6" name="Shape 1695"/>
            <p:cNvSpPr/>
            <p:nvPr/>
          </p:nvSpPr>
          <p:spPr>
            <a:xfrm>
              <a:off x="77655" y="787502"/>
              <a:ext cx="15692" cy="82224"/>
            </a:xfrm>
            <a:custGeom>
              <a:avLst/>
              <a:gdLst/>
              <a:ahLst/>
              <a:cxnLst/>
              <a:rect l="0" t="0" r="0" b="0"/>
              <a:pathLst>
                <a:path w="15692" h="82224">
                  <a:moveTo>
                    <a:pt x="15692" y="0"/>
                  </a:moveTo>
                  <a:lnTo>
                    <a:pt x="15692" y="82224"/>
                  </a:lnTo>
                  <a:lnTo>
                    <a:pt x="10185" y="74625"/>
                  </a:lnTo>
                  <a:cubicBezTo>
                    <a:pt x="0" y="53841"/>
                    <a:pt x="0" y="27901"/>
                    <a:pt x="10865" y="6632"/>
                  </a:cubicBezTo>
                  <a:lnTo>
                    <a:pt x="156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Shape 1696"/>
            <p:cNvSpPr/>
            <p:nvPr/>
          </p:nvSpPr>
          <p:spPr>
            <a:xfrm>
              <a:off x="93347" y="945029"/>
              <a:ext cx="69206" cy="329036"/>
            </a:xfrm>
            <a:custGeom>
              <a:avLst/>
              <a:gdLst/>
              <a:ahLst/>
              <a:cxnLst/>
              <a:rect l="0" t="0" r="0" b="0"/>
              <a:pathLst>
                <a:path w="69206" h="329036">
                  <a:moveTo>
                    <a:pt x="15492" y="419"/>
                  </a:moveTo>
                  <a:cubicBezTo>
                    <a:pt x="17302" y="0"/>
                    <a:pt x="19314" y="0"/>
                    <a:pt x="20924" y="844"/>
                  </a:cubicBezTo>
                  <a:cubicBezTo>
                    <a:pt x="25751" y="2510"/>
                    <a:pt x="27361" y="5841"/>
                    <a:pt x="27361" y="10837"/>
                  </a:cubicBezTo>
                  <a:lnTo>
                    <a:pt x="27361" y="307613"/>
                  </a:lnTo>
                  <a:lnTo>
                    <a:pt x="69206" y="307613"/>
                  </a:lnTo>
                  <a:lnTo>
                    <a:pt x="69206" y="329036"/>
                  </a:lnTo>
                  <a:lnTo>
                    <a:pt x="17203" y="329036"/>
                  </a:lnTo>
                  <a:lnTo>
                    <a:pt x="11065" y="325953"/>
                  </a:lnTo>
                  <a:cubicBezTo>
                    <a:pt x="9255" y="323869"/>
                    <a:pt x="8047" y="320951"/>
                    <a:pt x="8047" y="317616"/>
                  </a:cubicBezTo>
                  <a:lnTo>
                    <a:pt x="8047" y="125880"/>
                  </a:lnTo>
                  <a:lnTo>
                    <a:pt x="0" y="137343"/>
                  </a:lnTo>
                  <a:lnTo>
                    <a:pt x="0" y="100414"/>
                  </a:lnTo>
                  <a:lnTo>
                    <a:pt x="3220" y="95866"/>
                  </a:lnTo>
                  <a:lnTo>
                    <a:pt x="0" y="92530"/>
                  </a:lnTo>
                  <a:lnTo>
                    <a:pt x="0" y="61690"/>
                  </a:lnTo>
                  <a:lnTo>
                    <a:pt x="8047" y="70861"/>
                  </a:lnTo>
                  <a:lnTo>
                    <a:pt x="8047" y="35842"/>
                  </a:lnTo>
                  <a:lnTo>
                    <a:pt x="0" y="44180"/>
                  </a:lnTo>
                  <a:lnTo>
                    <a:pt x="0" y="14181"/>
                  </a:lnTo>
                  <a:lnTo>
                    <a:pt x="11267" y="2510"/>
                  </a:lnTo>
                  <a:cubicBezTo>
                    <a:pt x="12072" y="1677"/>
                    <a:pt x="13681" y="839"/>
                    <a:pt x="15492" y="41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Shape 1697"/>
            <p:cNvSpPr/>
            <p:nvPr/>
          </p:nvSpPr>
          <p:spPr>
            <a:xfrm>
              <a:off x="93347" y="752815"/>
              <a:ext cx="69206" cy="212852"/>
            </a:xfrm>
            <a:custGeom>
              <a:avLst/>
              <a:gdLst/>
              <a:ahLst/>
              <a:cxnLst/>
              <a:rect l="0" t="0" r="0" b="0"/>
              <a:pathLst>
                <a:path w="69206" h="212852">
                  <a:moveTo>
                    <a:pt x="65107" y="1704"/>
                  </a:moveTo>
                  <a:lnTo>
                    <a:pt x="69206" y="2927"/>
                  </a:lnTo>
                  <a:lnTo>
                    <a:pt x="69206" y="25265"/>
                  </a:lnTo>
                  <a:lnTo>
                    <a:pt x="57940" y="22977"/>
                  </a:lnTo>
                  <a:cubicBezTo>
                    <a:pt x="30579" y="22977"/>
                    <a:pt x="8047" y="46316"/>
                    <a:pt x="8047" y="76339"/>
                  </a:cubicBezTo>
                  <a:cubicBezTo>
                    <a:pt x="8047" y="104675"/>
                    <a:pt x="30579" y="128014"/>
                    <a:pt x="57940" y="128014"/>
                  </a:cubicBezTo>
                  <a:lnTo>
                    <a:pt x="69206" y="125741"/>
                  </a:lnTo>
                  <a:lnTo>
                    <a:pt x="69206" y="149688"/>
                  </a:lnTo>
                  <a:lnTo>
                    <a:pt x="54720" y="149688"/>
                  </a:lnTo>
                  <a:lnTo>
                    <a:pt x="69206" y="179709"/>
                  </a:lnTo>
                  <a:lnTo>
                    <a:pt x="69206" y="212285"/>
                  </a:lnTo>
                  <a:lnTo>
                    <a:pt x="66188" y="212852"/>
                  </a:lnTo>
                  <a:cubicBezTo>
                    <a:pt x="63573" y="212227"/>
                    <a:pt x="61159" y="210556"/>
                    <a:pt x="59550" y="208047"/>
                  </a:cubicBezTo>
                  <a:lnTo>
                    <a:pt x="32189" y="149688"/>
                  </a:lnTo>
                  <a:lnTo>
                    <a:pt x="1610" y="149688"/>
                  </a:lnTo>
                  <a:lnTo>
                    <a:pt x="0" y="151569"/>
                  </a:lnTo>
                  <a:lnTo>
                    <a:pt x="0" y="128014"/>
                  </a:lnTo>
                  <a:lnTo>
                    <a:pt x="8047" y="128014"/>
                  </a:lnTo>
                  <a:lnTo>
                    <a:pt x="0" y="116911"/>
                  </a:lnTo>
                  <a:lnTo>
                    <a:pt x="0" y="34687"/>
                  </a:lnTo>
                  <a:lnTo>
                    <a:pt x="8359" y="23202"/>
                  </a:lnTo>
                  <a:cubicBezTo>
                    <a:pt x="23646" y="7659"/>
                    <a:pt x="44568" y="0"/>
                    <a:pt x="65107" y="1704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9" name="Shape 1698"/>
            <p:cNvSpPr/>
            <p:nvPr/>
          </p:nvSpPr>
          <p:spPr>
            <a:xfrm>
              <a:off x="162553" y="849781"/>
              <a:ext cx="163358" cy="424283"/>
            </a:xfrm>
            <a:custGeom>
              <a:avLst/>
              <a:gdLst/>
              <a:ahLst/>
              <a:cxnLst/>
              <a:rect l="0" t="0" r="0" b="0"/>
              <a:pathLst>
                <a:path w="163358" h="424283">
                  <a:moveTo>
                    <a:pt x="163358" y="0"/>
                  </a:moveTo>
                  <a:lnTo>
                    <a:pt x="163358" y="24764"/>
                  </a:lnTo>
                  <a:lnTo>
                    <a:pt x="61161" y="101088"/>
                  </a:lnTo>
                  <a:lnTo>
                    <a:pt x="61161" y="159447"/>
                  </a:lnTo>
                  <a:lnTo>
                    <a:pt x="122318" y="159447"/>
                  </a:lnTo>
                  <a:cubicBezTo>
                    <a:pt x="136799" y="159447"/>
                    <a:pt x="149676" y="165281"/>
                    <a:pt x="158934" y="174658"/>
                  </a:cubicBezTo>
                  <a:lnTo>
                    <a:pt x="163358" y="181317"/>
                  </a:lnTo>
                  <a:lnTo>
                    <a:pt x="163358" y="317829"/>
                  </a:lnTo>
                  <a:lnTo>
                    <a:pt x="70807" y="317829"/>
                  </a:lnTo>
                  <a:lnTo>
                    <a:pt x="70807" y="402860"/>
                  </a:lnTo>
                  <a:lnTo>
                    <a:pt x="163358" y="402860"/>
                  </a:lnTo>
                  <a:lnTo>
                    <a:pt x="163358" y="424283"/>
                  </a:lnTo>
                  <a:lnTo>
                    <a:pt x="60613" y="424283"/>
                  </a:lnTo>
                  <a:lnTo>
                    <a:pt x="53916" y="421200"/>
                  </a:lnTo>
                  <a:cubicBezTo>
                    <a:pt x="52306" y="419116"/>
                    <a:pt x="51502" y="416198"/>
                    <a:pt x="51502" y="412863"/>
                  </a:cubicBezTo>
                  <a:lnTo>
                    <a:pt x="51502" y="307825"/>
                  </a:lnTo>
                  <a:cubicBezTo>
                    <a:pt x="51502" y="301156"/>
                    <a:pt x="54721" y="296155"/>
                    <a:pt x="61161" y="296155"/>
                  </a:cubicBezTo>
                  <a:lnTo>
                    <a:pt x="91729" y="296155"/>
                  </a:lnTo>
                  <a:lnTo>
                    <a:pt x="91729" y="242801"/>
                  </a:lnTo>
                  <a:lnTo>
                    <a:pt x="20923" y="242801"/>
                  </a:lnTo>
                  <a:lnTo>
                    <a:pt x="20923" y="412863"/>
                  </a:lnTo>
                  <a:cubicBezTo>
                    <a:pt x="20923" y="416198"/>
                    <a:pt x="19716" y="419116"/>
                    <a:pt x="17704" y="421200"/>
                  </a:cubicBezTo>
                  <a:lnTo>
                    <a:pt x="10264" y="424283"/>
                  </a:lnTo>
                  <a:lnTo>
                    <a:pt x="0" y="424283"/>
                  </a:lnTo>
                  <a:lnTo>
                    <a:pt x="0" y="402860"/>
                  </a:lnTo>
                  <a:lnTo>
                    <a:pt x="1" y="402860"/>
                  </a:lnTo>
                  <a:lnTo>
                    <a:pt x="1" y="232798"/>
                  </a:lnTo>
                  <a:cubicBezTo>
                    <a:pt x="1" y="227796"/>
                    <a:pt x="4828" y="222794"/>
                    <a:pt x="9656" y="222794"/>
                  </a:cubicBezTo>
                  <a:lnTo>
                    <a:pt x="101397" y="222794"/>
                  </a:lnTo>
                  <a:cubicBezTo>
                    <a:pt x="107827" y="222794"/>
                    <a:pt x="112651" y="227796"/>
                    <a:pt x="112651" y="232798"/>
                  </a:cubicBezTo>
                  <a:lnTo>
                    <a:pt x="112651" y="296155"/>
                  </a:lnTo>
                  <a:lnTo>
                    <a:pt x="152886" y="296155"/>
                  </a:lnTo>
                  <a:lnTo>
                    <a:pt x="152886" y="211124"/>
                  </a:lnTo>
                  <a:cubicBezTo>
                    <a:pt x="152886" y="194444"/>
                    <a:pt x="140025" y="179455"/>
                    <a:pt x="122318" y="179455"/>
                  </a:cubicBezTo>
                  <a:lnTo>
                    <a:pt x="51502" y="179455"/>
                  </a:lnTo>
                  <a:cubicBezTo>
                    <a:pt x="45064" y="179455"/>
                    <a:pt x="40237" y="174437"/>
                    <a:pt x="40237" y="169440"/>
                  </a:cubicBezTo>
                  <a:lnTo>
                    <a:pt x="40237" y="96091"/>
                  </a:lnTo>
                  <a:cubicBezTo>
                    <a:pt x="40237" y="91072"/>
                    <a:pt x="41845" y="89407"/>
                    <a:pt x="45064" y="86076"/>
                  </a:cubicBezTo>
                  <a:lnTo>
                    <a:pt x="1633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Shape 1699"/>
            <p:cNvSpPr/>
            <p:nvPr/>
          </p:nvSpPr>
          <p:spPr>
            <a:xfrm>
              <a:off x="162553" y="755742"/>
              <a:ext cx="163358" cy="209358"/>
            </a:xfrm>
            <a:custGeom>
              <a:avLst/>
              <a:gdLst/>
              <a:ahLst/>
              <a:cxnLst/>
              <a:rect l="0" t="0" r="0" b="0"/>
              <a:pathLst>
                <a:path w="163358" h="209358">
                  <a:moveTo>
                    <a:pt x="0" y="0"/>
                  </a:moveTo>
                  <a:lnTo>
                    <a:pt x="22533" y="6726"/>
                  </a:lnTo>
                  <a:cubicBezTo>
                    <a:pt x="57945" y="26734"/>
                    <a:pt x="70807" y="71747"/>
                    <a:pt x="53111" y="106767"/>
                  </a:cubicBezTo>
                  <a:lnTo>
                    <a:pt x="157731" y="31731"/>
                  </a:lnTo>
                  <a:lnTo>
                    <a:pt x="163358" y="30684"/>
                  </a:lnTo>
                  <a:lnTo>
                    <a:pt x="163358" y="58400"/>
                  </a:lnTo>
                  <a:lnTo>
                    <a:pt x="160946" y="55070"/>
                  </a:lnTo>
                  <a:lnTo>
                    <a:pt x="38627" y="143430"/>
                  </a:lnTo>
                  <a:lnTo>
                    <a:pt x="8048" y="205120"/>
                  </a:lnTo>
                  <a:cubicBezTo>
                    <a:pt x="8048" y="206785"/>
                    <a:pt x="6438" y="208451"/>
                    <a:pt x="4828" y="208451"/>
                  </a:cubicBezTo>
                  <a:lnTo>
                    <a:pt x="0" y="209358"/>
                  </a:lnTo>
                  <a:lnTo>
                    <a:pt x="0" y="176782"/>
                  </a:lnTo>
                  <a:lnTo>
                    <a:pt x="1" y="176784"/>
                  </a:lnTo>
                  <a:lnTo>
                    <a:pt x="14486" y="146761"/>
                  </a:lnTo>
                  <a:lnTo>
                    <a:pt x="0" y="146761"/>
                  </a:lnTo>
                  <a:lnTo>
                    <a:pt x="0" y="122814"/>
                  </a:lnTo>
                  <a:lnTo>
                    <a:pt x="9003" y="120998"/>
                  </a:lnTo>
                  <a:cubicBezTo>
                    <a:pt x="27562" y="113105"/>
                    <a:pt x="40237" y="94664"/>
                    <a:pt x="40237" y="73412"/>
                  </a:cubicBezTo>
                  <a:cubicBezTo>
                    <a:pt x="40237" y="50895"/>
                    <a:pt x="27562" y="32137"/>
                    <a:pt x="9003" y="24166"/>
                  </a:cubicBezTo>
                  <a:lnTo>
                    <a:pt x="0" y="2233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Shape 1700"/>
            <p:cNvSpPr/>
            <p:nvPr/>
          </p:nvSpPr>
          <p:spPr>
            <a:xfrm>
              <a:off x="325911" y="1031098"/>
              <a:ext cx="111865" cy="242966"/>
            </a:xfrm>
            <a:custGeom>
              <a:avLst/>
              <a:gdLst/>
              <a:ahLst/>
              <a:cxnLst/>
              <a:rect l="0" t="0" r="0" b="0"/>
              <a:pathLst>
                <a:path w="111865" h="242966">
                  <a:moveTo>
                    <a:pt x="0" y="0"/>
                  </a:moveTo>
                  <a:lnTo>
                    <a:pt x="6496" y="9777"/>
                  </a:lnTo>
                  <a:cubicBezTo>
                    <a:pt x="9062" y="15950"/>
                    <a:pt x="10472" y="22722"/>
                    <a:pt x="10472" y="29807"/>
                  </a:cubicBezTo>
                  <a:lnTo>
                    <a:pt x="10472" y="114838"/>
                  </a:lnTo>
                  <a:lnTo>
                    <a:pt x="102197" y="114838"/>
                  </a:lnTo>
                  <a:cubicBezTo>
                    <a:pt x="108628" y="114838"/>
                    <a:pt x="111865" y="119839"/>
                    <a:pt x="111865" y="126507"/>
                  </a:cubicBezTo>
                  <a:lnTo>
                    <a:pt x="111865" y="231546"/>
                  </a:lnTo>
                  <a:cubicBezTo>
                    <a:pt x="111865" y="234881"/>
                    <a:pt x="111056" y="237799"/>
                    <a:pt x="109443" y="239883"/>
                  </a:cubicBezTo>
                  <a:lnTo>
                    <a:pt x="102745" y="242966"/>
                  </a:lnTo>
                  <a:lnTo>
                    <a:pt x="0" y="242966"/>
                  </a:lnTo>
                  <a:lnTo>
                    <a:pt x="0" y="221543"/>
                  </a:lnTo>
                  <a:lnTo>
                    <a:pt x="92551" y="221543"/>
                  </a:lnTo>
                  <a:lnTo>
                    <a:pt x="92551" y="136512"/>
                  </a:lnTo>
                  <a:lnTo>
                    <a:pt x="0" y="136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2" name="Shape 1701"/>
            <p:cNvSpPr/>
            <p:nvPr/>
          </p:nvSpPr>
          <p:spPr>
            <a:xfrm>
              <a:off x="325911" y="786016"/>
              <a:ext cx="41040" cy="88529"/>
            </a:xfrm>
            <a:custGeom>
              <a:avLst/>
              <a:gdLst/>
              <a:ahLst/>
              <a:cxnLst/>
              <a:rect l="0" t="0" r="0" b="0"/>
              <a:pathLst>
                <a:path w="41040" h="88529">
                  <a:moveTo>
                    <a:pt x="2211" y="0"/>
                  </a:moveTo>
                  <a:cubicBezTo>
                    <a:pt x="4823" y="625"/>
                    <a:pt x="7235" y="2290"/>
                    <a:pt x="8842" y="4788"/>
                  </a:cubicBezTo>
                  <a:lnTo>
                    <a:pt x="39432" y="46470"/>
                  </a:lnTo>
                  <a:cubicBezTo>
                    <a:pt x="41040" y="49801"/>
                    <a:pt x="41040" y="51466"/>
                    <a:pt x="41040" y="54797"/>
                  </a:cubicBezTo>
                  <a:cubicBezTo>
                    <a:pt x="41040" y="58151"/>
                    <a:pt x="39432" y="59816"/>
                    <a:pt x="36217" y="61482"/>
                  </a:cubicBezTo>
                  <a:lnTo>
                    <a:pt x="0" y="88529"/>
                  </a:lnTo>
                  <a:lnTo>
                    <a:pt x="0" y="63765"/>
                  </a:lnTo>
                  <a:lnTo>
                    <a:pt x="16902" y="51466"/>
                  </a:lnTo>
                  <a:lnTo>
                    <a:pt x="0" y="28126"/>
                  </a:lnTo>
                  <a:lnTo>
                    <a:pt x="0" y="411"/>
                  </a:lnTo>
                  <a:lnTo>
                    <a:pt x="22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Shape 1702"/>
            <p:cNvSpPr/>
            <p:nvPr/>
          </p:nvSpPr>
          <p:spPr>
            <a:xfrm>
              <a:off x="428108" y="650747"/>
              <a:ext cx="92551" cy="178408"/>
            </a:xfrm>
            <a:custGeom>
              <a:avLst/>
              <a:gdLst/>
              <a:ahLst/>
              <a:cxnLst/>
              <a:rect l="0" t="0" r="0" b="0"/>
              <a:pathLst>
                <a:path w="92551" h="178408">
                  <a:moveTo>
                    <a:pt x="82079" y="0"/>
                  </a:moveTo>
                  <a:lnTo>
                    <a:pt x="92551" y="0"/>
                  </a:lnTo>
                  <a:lnTo>
                    <a:pt x="92551" y="42770"/>
                  </a:lnTo>
                  <a:lnTo>
                    <a:pt x="91747" y="41682"/>
                  </a:lnTo>
                  <a:cubicBezTo>
                    <a:pt x="83687" y="58359"/>
                    <a:pt x="69218" y="73371"/>
                    <a:pt x="53119" y="81699"/>
                  </a:cubicBezTo>
                  <a:cubicBezTo>
                    <a:pt x="69218" y="91713"/>
                    <a:pt x="83687" y="105037"/>
                    <a:pt x="91747" y="123380"/>
                  </a:cubicBezTo>
                  <a:lnTo>
                    <a:pt x="92551" y="122253"/>
                  </a:lnTo>
                  <a:lnTo>
                    <a:pt x="92551" y="178075"/>
                  </a:lnTo>
                  <a:lnTo>
                    <a:pt x="91747" y="178408"/>
                  </a:lnTo>
                  <a:cubicBezTo>
                    <a:pt x="86903" y="178408"/>
                    <a:pt x="82079" y="173412"/>
                    <a:pt x="82079" y="166727"/>
                  </a:cubicBezTo>
                  <a:cubicBezTo>
                    <a:pt x="82079" y="126711"/>
                    <a:pt x="49904" y="93379"/>
                    <a:pt x="9668" y="93379"/>
                  </a:cubicBezTo>
                  <a:cubicBezTo>
                    <a:pt x="4823" y="93379"/>
                    <a:pt x="0" y="88383"/>
                    <a:pt x="0" y="81699"/>
                  </a:cubicBezTo>
                  <a:cubicBezTo>
                    <a:pt x="0" y="76702"/>
                    <a:pt x="4823" y="71705"/>
                    <a:pt x="9668" y="71705"/>
                  </a:cubicBezTo>
                  <a:cubicBezTo>
                    <a:pt x="49904" y="71705"/>
                    <a:pt x="82079" y="38351"/>
                    <a:pt x="8207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Shape 1703"/>
            <p:cNvSpPr/>
            <p:nvPr/>
          </p:nvSpPr>
          <p:spPr>
            <a:xfrm>
              <a:off x="520659" y="650747"/>
              <a:ext cx="86142" cy="178075"/>
            </a:xfrm>
            <a:custGeom>
              <a:avLst/>
              <a:gdLst/>
              <a:ahLst/>
              <a:cxnLst/>
              <a:rect l="0" t="0" r="0" b="0"/>
              <a:pathLst>
                <a:path w="86142" h="178075">
                  <a:moveTo>
                    <a:pt x="0" y="0"/>
                  </a:moveTo>
                  <a:lnTo>
                    <a:pt x="10450" y="0"/>
                  </a:lnTo>
                  <a:cubicBezTo>
                    <a:pt x="10450" y="38351"/>
                    <a:pt x="42647" y="71705"/>
                    <a:pt x="81275" y="71705"/>
                  </a:cubicBezTo>
                  <a:lnTo>
                    <a:pt x="86142" y="73805"/>
                  </a:lnTo>
                  <a:lnTo>
                    <a:pt x="86142" y="91137"/>
                  </a:lnTo>
                  <a:lnTo>
                    <a:pt x="81275" y="93379"/>
                  </a:lnTo>
                  <a:cubicBezTo>
                    <a:pt x="42647" y="93379"/>
                    <a:pt x="10450" y="126711"/>
                    <a:pt x="10450" y="166727"/>
                  </a:cubicBezTo>
                  <a:cubicBezTo>
                    <a:pt x="10450" y="170069"/>
                    <a:pt x="9244" y="172990"/>
                    <a:pt x="7235" y="175074"/>
                  </a:cubicBezTo>
                  <a:lnTo>
                    <a:pt x="0" y="178075"/>
                  </a:lnTo>
                  <a:lnTo>
                    <a:pt x="0" y="122253"/>
                  </a:lnTo>
                  <a:lnTo>
                    <a:pt x="16292" y="99416"/>
                  </a:lnTo>
                  <a:cubicBezTo>
                    <a:pt x="22931" y="92541"/>
                    <a:pt x="30579" y="86706"/>
                    <a:pt x="39432" y="81699"/>
                  </a:cubicBezTo>
                  <a:cubicBezTo>
                    <a:pt x="30579" y="77535"/>
                    <a:pt x="22931" y="71700"/>
                    <a:pt x="16292" y="64821"/>
                  </a:cubicBezTo>
                  <a:lnTo>
                    <a:pt x="0" y="427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Shape 1704"/>
            <p:cNvSpPr/>
            <p:nvPr/>
          </p:nvSpPr>
          <p:spPr>
            <a:xfrm>
              <a:off x="320284" y="904191"/>
              <a:ext cx="40236" cy="38329"/>
            </a:xfrm>
            <a:custGeom>
              <a:avLst/>
              <a:gdLst/>
              <a:ahLst/>
              <a:cxnLst/>
              <a:rect l="0" t="0" r="0" b="0"/>
              <a:pathLst>
                <a:path w="40236" h="38329">
                  <a:moveTo>
                    <a:pt x="27353" y="0"/>
                  </a:moveTo>
                  <a:lnTo>
                    <a:pt x="40236" y="18320"/>
                  </a:lnTo>
                  <a:lnTo>
                    <a:pt x="11254" y="38329"/>
                  </a:lnTo>
                  <a:lnTo>
                    <a:pt x="0" y="21674"/>
                  </a:lnTo>
                  <a:lnTo>
                    <a:pt x="273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Shape 1705"/>
            <p:cNvSpPr/>
            <p:nvPr/>
          </p:nvSpPr>
          <p:spPr>
            <a:xfrm>
              <a:off x="371774" y="809146"/>
              <a:ext cx="114277" cy="95045"/>
            </a:xfrm>
            <a:custGeom>
              <a:avLst/>
              <a:gdLst/>
              <a:ahLst/>
              <a:cxnLst/>
              <a:rect l="0" t="0" r="0" b="0"/>
              <a:pathLst>
                <a:path w="114277" h="95045">
                  <a:moveTo>
                    <a:pt x="101393" y="0"/>
                  </a:moveTo>
                  <a:lnTo>
                    <a:pt x="114277" y="16677"/>
                  </a:lnTo>
                  <a:lnTo>
                    <a:pt x="11275" y="95045"/>
                  </a:lnTo>
                  <a:lnTo>
                    <a:pt x="0" y="78367"/>
                  </a:lnTo>
                  <a:lnTo>
                    <a:pt x="1013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7" name="Shape 1706"/>
            <p:cNvSpPr/>
            <p:nvPr/>
          </p:nvSpPr>
          <p:spPr>
            <a:xfrm>
              <a:off x="371774" y="755784"/>
              <a:ext cx="72433" cy="60025"/>
            </a:xfrm>
            <a:custGeom>
              <a:avLst/>
              <a:gdLst/>
              <a:ahLst/>
              <a:cxnLst/>
              <a:rect l="0" t="0" r="0" b="0"/>
              <a:pathLst>
                <a:path w="72433" h="60025">
                  <a:moveTo>
                    <a:pt x="61158" y="0"/>
                  </a:moveTo>
                  <a:lnTo>
                    <a:pt x="72433" y="18342"/>
                  </a:lnTo>
                  <a:lnTo>
                    <a:pt x="11275" y="60025"/>
                  </a:lnTo>
                  <a:lnTo>
                    <a:pt x="0" y="43347"/>
                  </a:lnTo>
                  <a:lnTo>
                    <a:pt x="611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1" name="Group 12894"/>
          <p:cNvGrpSpPr/>
          <p:nvPr/>
        </p:nvGrpSpPr>
        <p:grpSpPr>
          <a:xfrm>
            <a:off x="450350" y="2276371"/>
            <a:ext cx="5250180" cy="4363084"/>
            <a:chOff x="0" y="0"/>
            <a:chExt cx="5250180" cy="4363212"/>
          </a:xfrm>
        </p:grpSpPr>
        <p:sp>
          <p:nvSpPr>
            <p:cNvPr id="52" name="Shape 1627"/>
            <p:cNvSpPr/>
            <p:nvPr/>
          </p:nvSpPr>
          <p:spPr>
            <a:xfrm>
              <a:off x="467868" y="0"/>
              <a:ext cx="4762500" cy="1636776"/>
            </a:xfrm>
            <a:custGeom>
              <a:avLst/>
              <a:gdLst/>
              <a:ahLst/>
              <a:cxnLst/>
              <a:rect l="0" t="0" r="0" b="0"/>
              <a:pathLst>
                <a:path w="4762500" h="1636776">
                  <a:moveTo>
                    <a:pt x="0" y="272796"/>
                  </a:moveTo>
                  <a:cubicBezTo>
                    <a:pt x="0" y="122174"/>
                    <a:pt x="122136" y="0"/>
                    <a:pt x="272796" y="0"/>
                  </a:cubicBezTo>
                  <a:lnTo>
                    <a:pt x="4489704" y="0"/>
                  </a:lnTo>
                  <a:cubicBezTo>
                    <a:pt x="4640326" y="0"/>
                    <a:pt x="4762500" y="122174"/>
                    <a:pt x="4762500" y="272796"/>
                  </a:cubicBezTo>
                  <a:lnTo>
                    <a:pt x="4762500" y="1363980"/>
                  </a:lnTo>
                  <a:cubicBezTo>
                    <a:pt x="4762500" y="1514602"/>
                    <a:pt x="4640326" y="1636776"/>
                    <a:pt x="4489704" y="1636776"/>
                  </a:cubicBezTo>
                  <a:lnTo>
                    <a:pt x="272796" y="1636776"/>
                  </a:lnTo>
                  <a:cubicBezTo>
                    <a:pt x="122136" y="1636776"/>
                    <a:pt x="0" y="1514602"/>
                    <a:pt x="0" y="136398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53" name="Picture 162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111885" y="179578"/>
              <a:ext cx="2311654" cy="213360"/>
            </a:xfrm>
            <a:prstGeom prst="rect">
              <a:avLst/>
            </a:prstGeom>
          </p:spPr>
        </p:pic>
        <p:pic>
          <p:nvPicPr>
            <p:cNvPr id="54" name="Picture 163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331210" y="179578"/>
              <a:ext cx="1414653" cy="213360"/>
            </a:xfrm>
            <a:prstGeom prst="rect">
              <a:avLst/>
            </a:prstGeom>
          </p:spPr>
        </p:pic>
        <p:pic>
          <p:nvPicPr>
            <p:cNvPr id="55" name="Picture 163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935101" y="392938"/>
              <a:ext cx="3953764" cy="213360"/>
            </a:xfrm>
            <a:prstGeom prst="rect">
              <a:avLst/>
            </a:prstGeom>
          </p:spPr>
        </p:pic>
        <p:pic>
          <p:nvPicPr>
            <p:cNvPr id="56" name="Picture 163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68629" y="606298"/>
              <a:ext cx="3894201" cy="213360"/>
            </a:xfrm>
            <a:prstGeom prst="rect">
              <a:avLst/>
            </a:prstGeom>
          </p:spPr>
        </p:pic>
        <p:pic>
          <p:nvPicPr>
            <p:cNvPr id="57" name="Picture 163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676046" y="819353"/>
              <a:ext cx="4471797" cy="213665"/>
            </a:xfrm>
            <a:prstGeom prst="rect">
              <a:avLst/>
            </a:prstGeom>
          </p:spPr>
        </p:pic>
        <p:pic>
          <p:nvPicPr>
            <p:cNvPr id="58" name="Picture 163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651662" y="1033272"/>
              <a:ext cx="4421378" cy="213360"/>
            </a:xfrm>
            <a:prstGeom prst="rect">
              <a:avLst/>
            </a:prstGeom>
          </p:spPr>
        </p:pic>
        <p:pic>
          <p:nvPicPr>
            <p:cNvPr id="59" name="Picture 1641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4978908" y="1033272"/>
              <a:ext cx="134112" cy="213360"/>
            </a:xfrm>
            <a:prstGeom prst="rect">
              <a:avLst/>
            </a:prstGeom>
          </p:spPr>
        </p:pic>
        <p:pic>
          <p:nvPicPr>
            <p:cNvPr id="60" name="Picture 1643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35685" y="1246632"/>
              <a:ext cx="3718433" cy="213360"/>
            </a:xfrm>
            <a:prstGeom prst="rect">
              <a:avLst/>
            </a:prstGeom>
          </p:spPr>
        </p:pic>
        <p:sp>
          <p:nvSpPr>
            <p:cNvPr id="61" name="Shape 1644"/>
            <p:cNvSpPr/>
            <p:nvPr/>
          </p:nvSpPr>
          <p:spPr>
            <a:xfrm>
              <a:off x="0" y="441964"/>
              <a:ext cx="178957" cy="354281"/>
            </a:xfrm>
            <a:custGeom>
              <a:avLst/>
              <a:gdLst/>
              <a:ahLst/>
              <a:cxnLst/>
              <a:rect l="0" t="0" r="0" b="0"/>
              <a:pathLst>
                <a:path w="178957" h="354281">
                  <a:moveTo>
                    <a:pt x="149862" y="0"/>
                  </a:moveTo>
                  <a:lnTo>
                    <a:pt x="178957" y="0"/>
                  </a:lnTo>
                  <a:lnTo>
                    <a:pt x="178957" y="15254"/>
                  </a:lnTo>
                  <a:lnTo>
                    <a:pt x="178479" y="15206"/>
                  </a:lnTo>
                  <a:cubicBezTo>
                    <a:pt x="90189" y="15206"/>
                    <a:pt x="18987" y="86441"/>
                    <a:pt x="18987" y="175716"/>
                  </a:cubicBezTo>
                  <a:cubicBezTo>
                    <a:pt x="18987" y="264050"/>
                    <a:pt x="90189" y="335287"/>
                    <a:pt x="178479" y="335287"/>
                  </a:cubicBezTo>
                  <a:lnTo>
                    <a:pt x="178957" y="335239"/>
                  </a:lnTo>
                  <a:lnTo>
                    <a:pt x="178957" y="354240"/>
                  </a:lnTo>
                  <a:lnTo>
                    <a:pt x="178479" y="354281"/>
                  </a:lnTo>
                  <a:cubicBezTo>
                    <a:pt x="79746" y="354281"/>
                    <a:pt x="0" y="274498"/>
                    <a:pt x="0" y="175716"/>
                  </a:cubicBezTo>
                  <a:cubicBezTo>
                    <a:pt x="0" y="88458"/>
                    <a:pt x="61055" y="17190"/>
                    <a:pt x="142463" y="73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2" name="Shape 1645"/>
            <p:cNvSpPr/>
            <p:nvPr/>
          </p:nvSpPr>
          <p:spPr>
            <a:xfrm>
              <a:off x="178957" y="441964"/>
              <a:ext cx="176129" cy="354240"/>
            </a:xfrm>
            <a:custGeom>
              <a:avLst/>
              <a:gdLst/>
              <a:ahLst/>
              <a:cxnLst/>
              <a:rect l="0" t="0" r="0" b="0"/>
              <a:pathLst>
                <a:path w="176129" h="354240">
                  <a:moveTo>
                    <a:pt x="0" y="0"/>
                  </a:moveTo>
                  <a:lnTo>
                    <a:pt x="28386" y="0"/>
                  </a:lnTo>
                  <a:lnTo>
                    <a:pt x="35850" y="736"/>
                  </a:lnTo>
                  <a:cubicBezTo>
                    <a:pt x="106171" y="14839"/>
                    <a:pt x="161076" y="69214"/>
                    <a:pt x="175328" y="139412"/>
                  </a:cubicBezTo>
                  <a:lnTo>
                    <a:pt x="176129" y="147448"/>
                  </a:lnTo>
                  <a:lnTo>
                    <a:pt x="176129" y="203774"/>
                  </a:lnTo>
                  <a:lnTo>
                    <a:pt x="175328" y="211750"/>
                  </a:lnTo>
                  <a:cubicBezTo>
                    <a:pt x="160779" y="283016"/>
                    <a:pt x="103865" y="338692"/>
                    <a:pt x="31435" y="351498"/>
                  </a:cubicBezTo>
                  <a:lnTo>
                    <a:pt x="0" y="354240"/>
                  </a:lnTo>
                  <a:lnTo>
                    <a:pt x="0" y="335239"/>
                  </a:lnTo>
                  <a:lnTo>
                    <a:pt x="32040" y="332053"/>
                  </a:lnTo>
                  <a:cubicBezTo>
                    <a:pt x="105456" y="317210"/>
                    <a:pt x="159970" y="253008"/>
                    <a:pt x="159970" y="175716"/>
                  </a:cubicBezTo>
                  <a:cubicBezTo>
                    <a:pt x="159970" y="97601"/>
                    <a:pt x="105456" y="33297"/>
                    <a:pt x="32040" y="18442"/>
                  </a:cubicBezTo>
                  <a:lnTo>
                    <a:pt x="0" y="152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3" name="Shape 1646"/>
            <p:cNvSpPr/>
            <p:nvPr/>
          </p:nvSpPr>
          <p:spPr>
            <a:xfrm>
              <a:off x="92088" y="556894"/>
              <a:ext cx="173727" cy="120626"/>
            </a:xfrm>
            <a:custGeom>
              <a:avLst/>
              <a:gdLst/>
              <a:ahLst/>
              <a:cxnLst/>
              <a:rect l="0" t="0" r="0" b="0"/>
              <a:pathLst>
                <a:path w="173727" h="120626">
                  <a:moveTo>
                    <a:pt x="157592" y="0"/>
                  </a:moveTo>
                  <a:lnTo>
                    <a:pt x="173727" y="17091"/>
                  </a:lnTo>
                  <a:lnTo>
                    <a:pt x="86391" y="103532"/>
                  </a:lnTo>
                  <a:lnTo>
                    <a:pt x="70256" y="120626"/>
                  </a:lnTo>
                  <a:lnTo>
                    <a:pt x="54109" y="103532"/>
                  </a:lnTo>
                  <a:lnTo>
                    <a:pt x="0" y="50336"/>
                  </a:lnTo>
                  <a:lnTo>
                    <a:pt x="16138" y="33245"/>
                  </a:lnTo>
                  <a:lnTo>
                    <a:pt x="70256" y="87377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4" name="Shape 1647"/>
            <p:cNvSpPr/>
            <p:nvPr/>
          </p:nvSpPr>
          <p:spPr>
            <a:xfrm>
              <a:off x="0" y="1895860"/>
              <a:ext cx="178957" cy="354282"/>
            </a:xfrm>
            <a:custGeom>
              <a:avLst/>
              <a:gdLst/>
              <a:ahLst/>
              <a:cxnLst/>
              <a:rect l="0" t="0" r="0" b="0"/>
              <a:pathLst>
                <a:path w="178957" h="354282">
                  <a:moveTo>
                    <a:pt x="149862" y="0"/>
                  </a:moveTo>
                  <a:lnTo>
                    <a:pt x="178957" y="0"/>
                  </a:lnTo>
                  <a:lnTo>
                    <a:pt x="178957" y="15254"/>
                  </a:lnTo>
                  <a:lnTo>
                    <a:pt x="178479" y="15206"/>
                  </a:lnTo>
                  <a:cubicBezTo>
                    <a:pt x="90189" y="15206"/>
                    <a:pt x="18987" y="86441"/>
                    <a:pt x="18987" y="175716"/>
                  </a:cubicBezTo>
                  <a:cubicBezTo>
                    <a:pt x="18987" y="264050"/>
                    <a:pt x="90189" y="335286"/>
                    <a:pt x="178479" y="335286"/>
                  </a:cubicBezTo>
                  <a:lnTo>
                    <a:pt x="178957" y="335238"/>
                  </a:lnTo>
                  <a:lnTo>
                    <a:pt x="178957" y="354240"/>
                  </a:lnTo>
                  <a:lnTo>
                    <a:pt x="178479" y="354282"/>
                  </a:lnTo>
                  <a:cubicBezTo>
                    <a:pt x="79746" y="354282"/>
                    <a:pt x="0" y="274498"/>
                    <a:pt x="0" y="175716"/>
                  </a:cubicBezTo>
                  <a:cubicBezTo>
                    <a:pt x="0" y="88457"/>
                    <a:pt x="61055" y="17190"/>
                    <a:pt x="142463" y="73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5" name="Shape 1648"/>
            <p:cNvSpPr/>
            <p:nvPr/>
          </p:nvSpPr>
          <p:spPr>
            <a:xfrm>
              <a:off x="178957" y="1895860"/>
              <a:ext cx="176129" cy="354240"/>
            </a:xfrm>
            <a:custGeom>
              <a:avLst/>
              <a:gdLst/>
              <a:ahLst/>
              <a:cxnLst/>
              <a:rect l="0" t="0" r="0" b="0"/>
              <a:pathLst>
                <a:path w="176129" h="354240">
                  <a:moveTo>
                    <a:pt x="0" y="0"/>
                  </a:moveTo>
                  <a:lnTo>
                    <a:pt x="28386" y="0"/>
                  </a:lnTo>
                  <a:lnTo>
                    <a:pt x="35850" y="736"/>
                  </a:lnTo>
                  <a:cubicBezTo>
                    <a:pt x="106171" y="14839"/>
                    <a:pt x="161076" y="69214"/>
                    <a:pt x="175328" y="139412"/>
                  </a:cubicBezTo>
                  <a:lnTo>
                    <a:pt x="176129" y="147448"/>
                  </a:lnTo>
                  <a:lnTo>
                    <a:pt x="176129" y="203773"/>
                  </a:lnTo>
                  <a:lnTo>
                    <a:pt x="175328" y="211750"/>
                  </a:lnTo>
                  <a:cubicBezTo>
                    <a:pt x="160779" y="283016"/>
                    <a:pt x="103865" y="338693"/>
                    <a:pt x="31435" y="351498"/>
                  </a:cubicBezTo>
                  <a:lnTo>
                    <a:pt x="0" y="354240"/>
                  </a:lnTo>
                  <a:lnTo>
                    <a:pt x="0" y="335238"/>
                  </a:lnTo>
                  <a:lnTo>
                    <a:pt x="32040" y="332053"/>
                  </a:lnTo>
                  <a:cubicBezTo>
                    <a:pt x="105456" y="317210"/>
                    <a:pt x="159970" y="253008"/>
                    <a:pt x="159970" y="175716"/>
                  </a:cubicBezTo>
                  <a:cubicBezTo>
                    <a:pt x="159970" y="97601"/>
                    <a:pt x="105456" y="33297"/>
                    <a:pt x="32040" y="18441"/>
                  </a:cubicBezTo>
                  <a:lnTo>
                    <a:pt x="0" y="152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6" name="Shape 1649"/>
            <p:cNvSpPr/>
            <p:nvPr/>
          </p:nvSpPr>
          <p:spPr>
            <a:xfrm>
              <a:off x="92088" y="2010790"/>
              <a:ext cx="173727" cy="120626"/>
            </a:xfrm>
            <a:custGeom>
              <a:avLst/>
              <a:gdLst/>
              <a:ahLst/>
              <a:cxnLst/>
              <a:rect l="0" t="0" r="0" b="0"/>
              <a:pathLst>
                <a:path w="173727" h="120626">
                  <a:moveTo>
                    <a:pt x="157592" y="0"/>
                  </a:moveTo>
                  <a:lnTo>
                    <a:pt x="173727" y="17091"/>
                  </a:lnTo>
                  <a:lnTo>
                    <a:pt x="86391" y="103532"/>
                  </a:lnTo>
                  <a:lnTo>
                    <a:pt x="70256" y="120626"/>
                  </a:lnTo>
                  <a:lnTo>
                    <a:pt x="54109" y="103532"/>
                  </a:lnTo>
                  <a:lnTo>
                    <a:pt x="0" y="50336"/>
                  </a:lnTo>
                  <a:lnTo>
                    <a:pt x="16138" y="33246"/>
                  </a:lnTo>
                  <a:lnTo>
                    <a:pt x="70256" y="87377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7" name="Shape 1650"/>
            <p:cNvSpPr/>
            <p:nvPr/>
          </p:nvSpPr>
          <p:spPr>
            <a:xfrm>
              <a:off x="0" y="2944366"/>
              <a:ext cx="178957" cy="329959"/>
            </a:xfrm>
            <a:custGeom>
              <a:avLst/>
              <a:gdLst/>
              <a:ahLst/>
              <a:cxnLst/>
              <a:rect l="0" t="0" r="0" b="0"/>
              <a:pathLst>
                <a:path w="178957" h="329959">
                  <a:moveTo>
                    <a:pt x="149862" y="0"/>
                  </a:moveTo>
                  <a:lnTo>
                    <a:pt x="178957" y="0"/>
                  </a:lnTo>
                  <a:lnTo>
                    <a:pt x="178957" y="14206"/>
                  </a:lnTo>
                  <a:lnTo>
                    <a:pt x="178479" y="14162"/>
                  </a:lnTo>
                  <a:cubicBezTo>
                    <a:pt x="90189" y="14162"/>
                    <a:pt x="18987" y="80507"/>
                    <a:pt x="18987" y="163652"/>
                  </a:cubicBezTo>
                  <a:cubicBezTo>
                    <a:pt x="18987" y="245922"/>
                    <a:pt x="90189" y="312268"/>
                    <a:pt x="178479" y="312268"/>
                  </a:cubicBezTo>
                  <a:lnTo>
                    <a:pt x="178957" y="312224"/>
                  </a:lnTo>
                  <a:lnTo>
                    <a:pt x="178957" y="329920"/>
                  </a:lnTo>
                  <a:lnTo>
                    <a:pt x="178479" y="329959"/>
                  </a:lnTo>
                  <a:cubicBezTo>
                    <a:pt x="79746" y="329959"/>
                    <a:pt x="0" y="255653"/>
                    <a:pt x="0" y="163652"/>
                  </a:cubicBezTo>
                  <a:cubicBezTo>
                    <a:pt x="0" y="82385"/>
                    <a:pt x="61055" y="16009"/>
                    <a:pt x="142463" y="68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8" name="Shape 1651"/>
            <p:cNvSpPr/>
            <p:nvPr/>
          </p:nvSpPr>
          <p:spPr>
            <a:xfrm>
              <a:off x="178957" y="2944366"/>
              <a:ext cx="176129" cy="329920"/>
            </a:xfrm>
            <a:custGeom>
              <a:avLst/>
              <a:gdLst/>
              <a:ahLst/>
              <a:cxnLst/>
              <a:rect l="0" t="0" r="0" b="0"/>
              <a:pathLst>
                <a:path w="176129" h="329920">
                  <a:moveTo>
                    <a:pt x="0" y="0"/>
                  </a:moveTo>
                  <a:lnTo>
                    <a:pt x="28387" y="0"/>
                  </a:lnTo>
                  <a:lnTo>
                    <a:pt x="35850" y="686"/>
                  </a:lnTo>
                  <a:cubicBezTo>
                    <a:pt x="106171" y="13820"/>
                    <a:pt x="161076" y="64462"/>
                    <a:pt x="175328" y="129841"/>
                  </a:cubicBezTo>
                  <a:lnTo>
                    <a:pt x="176129" y="137325"/>
                  </a:lnTo>
                  <a:lnTo>
                    <a:pt x="176129" y="189784"/>
                  </a:lnTo>
                  <a:lnTo>
                    <a:pt x="175328" y="197213"/>
                  </a:lnTo>
                  <a:cubicBezTo>
                    <a:pt x="160779" y="263586"/>
                    <a:pt x="103865" y="315440"/>
                    <a:pt x="31435" y="327366"/>
                  </a:cubicBezTo>
                  <a:lnTo>
                    <a:pt x="0" y="329920"/>
                  </a:lnTo>
                  <a:lnTo>
                    <a:pt x="0" y="312224"/>
                  </a:lnTo>
                  <a:lnTo>
                    <a:pt x="32040" y="309256"/>
                  </a:lnTo>
                  <a:cubicBezTo>
                    <a:pt x="105456" y="295432"/>
                    <a:pt x="159970" y="235638"/>
                    <a:pt x="159970" y="163652"/>
                  </a:cubicBezTo>
                  <a:cubicBezTo>
                    <a:pt x="159970" y="90900"/>
                    <a:pt x="105456" y="31011"/>
                    <a:pt x="32040" y="17175"/>
                  </a:cubicBezTo>
                  <a:lnTo>
                    <a:pt x="0" y="142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9" name="Shape 1652"/>
            <p:cNvSpPr/>
            <p:nvPr/>
          </p:nvSpPr>
          <p:spPr>
            <a:xfrm>
              <a:off x="92088" y="3051406"/>
              <a:ext cx="173727" cy="112344"/>
            </a:xfrm>
            <a:custGeom>
              <a:avLst/>
              <a:gdLst/>
              <a:ahLst/>
              <a:cxnLst/>
              <a:rect l="0" t="0" r="0" b="0"/>
              <a:pathLst>
                <a:path w="173727" h="112344">
                  <a:moveTo>
                    <a:pt x="157592" y="0"/>
                  </a:moveTo>
                  <a:lnTo>
                    <a:pt x="173727" y="15917"/>
                  </a:lnTo>
                  <a:lnTo>
                    <a:pt x="86391" y="96424"/>
                  </a:lnTo>
                  <a:lnTo>
                    <a:pt x="70256" y="112344"/>
                  </a:lnTo>
                  <a:lnTo>
                    <a:pt x="54109" y="96424"/>
                  </a:lnTo>
                  <a:lnTo>
                    <a:pt x="0" y="46881"/>
                  </a:lnTo>
                  <a:lnTo>
                    <a:pt x="16138" y="30963"/>
                  </a:lnTo>
                  <a:lnTo>
                    <a:pt x="70256" y="81378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0" name="Shape 1653"/>
            <p:cNvSpPr/>
            <p:nvPr/>
          </p:nvSpPr>
          <p:spPr>
            <a:xfrm>
              <a:off x="0" y="3750562"/>
              <a:ext cx="178957" cy="329959"/>
            </a:xfrm>
            <a:custGeom>
              <a:avLst/>
              <a:gdLst/>
              <a:ahLst/>
              <a:cxnLst/>
              <a:rect l="0" t="0" r="0" b="0"/>
              <a:pathLst>
                <a:path w="178957" h="329959">
                  <a:moveTo>
                    <a:pt x="149862" y="0"/>
                  </a:moveTo>
                  <a:lnTo>
                    <a:pt x="178957" y="0"/>
                  </a:lnTo>
                  <a:lnTo>
                    <a:pt x="178957" y="14206"/>
                  </a:lnTo>
                  <a:lnTo>
                    <a:pt x="178479" y="14162"/>
                  </a:lnTo>
                  <a:cubicBezTo>
                    <a:pt x="90189" y="14162"/>
                    <a:pt x="18987" y="80507"/>
                    <a:pt x="18987" y="163653"/>
                  </a:cubicBezTo>
                  <a:cubicBezTo>
                    <a:pt x="18987" y="245922"/>
                    <a:pt x="90189" y="312268"/>
                    <a:pt x="178479" y="312268"/>
                  </a:cubicBezTo>
                  <a:lnTo>
                    <a:pt x="178957" y="312224"/>
                  </a:lnTo>
                  <a:lnTo>
                    <a:pt x="178957" y="329920"/>
                  </a:lnTo>
                  <a:lnTo>
                    <a:pt x="178479" y="329959"/>
                  </a:lnTo>
                  <a:cubicBezTo>
                    <a:pt x="79746" y="329959"/>
                    <a:pt x="0" y="255653"/>
                    <a:pt x="0" y="163653"/>
                  </a:cubicBezTo>
                  <a:cubicBezTo>
                    <a:pt x="0" y="82385"/>
                    <a:pt x="61055" y="16009"/>
                    <a:pt x="142463" y="686"/>
                  </a:cubicBezTo>
                  <a:lnTo>
                    <a:pt x="14986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1" name="Shape 1654"/>
            <p:cNvSpPr/>
            <p:nvPr/>
          </p:nvSpPr>
          <p:spPr>
            <a:xfrm>
              <a:off x="178957" y="3750562"/>
              <a:ext cx="176129" cy="329920"/>
            </a:xfrm>
            <a:custGeom>
              <a:avLst/>
              <a:gdLst/>
              <a:ahLst/>
              <a:cxnLst/>
              <a:rect l="0" t="0" r="0" b="0"/>
              <a:pathLst>
                <a:path w="176129" h="329920">
                  <a:moveTo>
                    <a:pt x="0" y="0"/>
                  </a:moveTo>
                  <a:lnTo>
                    <a:pt x="28387" y="0"/>
                  </a:lnTo>
                  <a:lnTo>
                    <a:pt x="35850" y="686"/>
                  </a:lnTo>
                  <a:cubicBezTo>
                    <a:pt x="106171" y="13820"/>
                    <a:pt x="161076" y="64462"/>
                    <a:pt x="175328" y="129841"/>
                  </a:cubicBezTo>
                  <a:lnTo>
                    <a:pt x="176129" y="137325"/>
                  </a:lnTo>
                  <a:lnTo>
                    <a:pt x="176129" y="189784"/>
                  </a:lnTo>
                  <a:lnTo>
                    <a:pt x="175328" y="197213"/>
                  </a:lnTo>
                  <a:cubicBezTo>
                    <a:pt x="160779" y="263586"/>
                    <a:pt x="103865" y="315440"/>
                    <a:pt x="31435" y="327366"/>
                  </a:cubicBezTo>
                  <a:lnTo>
                    <a:pt x="0" y="329920"/>
                  </a:lnTo>
                  <a:lnTo>
                    <a:pt x="0" y="312224"/>
                  </a:lnTo>
                  <a:lnTo>
                    <a:pt x="32040" y="309256"/>
                  </a:lnTo>
                  <a:cubicBezTo>
                    <a:pt x="105456" y="295432"/>
                    <a:pt x="159970" y="235638"/>
                    <a:pt x="159970" y="163653"/>
                  </a:cubicBezTo>
                  <a:cubicBezTo>
                    <a:pt x="159970" y="90900"/>
                    <a:pt x="105456" y="31011"/>
                    <a:pt x="32040" y="17175"/>
                  </a:cubicBezTo>
                  <a:lnTo>
                    <a:pt x="0" y="142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2" name="Shape 1655"/>
            <p:cNvSpPr/>
            <p:nvPr/>
          </p:nvSpPr>
          <p:spPr>
            <a:xfrm>
              <a:off x="92088" y="3857602"/>
              <a:ext cx="173727" cy="112344"/>
            </a:xfrm>
            <a:custGeom>
              <a:avLst/>
              <a:gdLst/>
              <a:ahLst/>
              <a:cxnLst/>
              <a:rect l="0" t="0" r="0" b="0"/>
              <a:pathLst>
                <a:path w="173727" h="112344">
                  <a:moveTo>
                    <a:pt x="157592" y="0"/>
                  </a:moveTo>
                  <a:lnTo>
                    <a:pt x="173727" y="15918"/>
                  </a:lnTo>
                  <a:lnTo>
                    <a:pt x="86391" y="96424"/>
                  </a:lnTo>
                  <a:lnTo>
                    <a:pt x="70256" y="112344"/>
                  </a:lnTo>
                  <a:lnTo>
                    <a:pt x="54109" y="96424"/>
                  </a:lnTo>
                  <a:lnTo>
                    <a:pt x="0" y="46881"/>
                  </a:lnTo>
                  <a:lnTo>
                    <a:pt x="16138" y="30963"/>
                  </a:lnTo>
                  <a:lnTo>
                    <a:pt x="70256" y="81379"/>
                  </a:lnTo>
                  <a:lnTo>
                    <a:pt x="1575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5A2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3" name="Shape 2122"/>
            <p:cNvSpPr/>
            <p:nvPr/>
          </p:nvSpPr>
          <p:spPr>
            <a:xfrm>
              <a:off x="467868" y="1738884"/>
              <a:ext cx="4762500" cy="967740"/>
            </a:xfrm>
            <a:custGeom>
              <a:avLst/>
              <a:gdLst/>
              <a:ahLst/>
              <a:cxnLst/>
              <a:rect l="0" t="0" r="0" b="0"/>
              <a:pathLst>
                <a:path w="4762500" h="967740">
                  <a:moveTo>
                    <a:pt x="0" y="161290"/>
                  </a:moveTo>
                  <a:cubicBezTo>
                    <a:pt x="0" y="72263"/>
                    <a:pt x="72212" y="0"/>
                    <a:pt x="161290" y="0"/>
                  </a:cubicBezTo>
                  <a:lnTo>
                    <a:pt x="4601210" y="0"/>
                  </a:lnTo>
                  <a:cubicBezTo>
                    <a:pt x="4690237" y="0"/>
                    <a:pt x="4762500" y="72263"/>
                    <a:pt x="4762500" y="161290"/>
                  </a:cubicBezTo>
                  <a:lnTo>
                    <a:pt x="4762500" y="806450"/>
                  </a:lnTo>
                  <a:cubicBezTo>
                    <a:pt x="4762500" y="895477"/>
                    <a:pt x="4690237" y="967740"/>
                    <a:pt x="4601210" y="967740"/>
                  </a:cubicBezTo>
                  <a:lnTo>
                    <a:pt x="161290" y="967740"/>
                  </a:lnTo>
                  <a:cubicBezTo>
                    <a:pt x="72212" y="967740"/>
                    <a:pt x="0" y="895477"/>
                    <a:pt x="0" y="80645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74" name="Picture 2124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33679" y="1796796"/>
              <a:ext cx="4558665" cy="213360"/>
            </a:xfrm>
            <a:prstGeom prst="rect">
              <a:avLst/>
            </a:prstGeom>
          </p:spPr>
        </p:pic>
        <p:pic>
          <p:nvPicPr>
            <p:cNvPr id="75" name="Picture 212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69010" y="2009851"/>
              <a:ext cx="3893820" cy="213665"/>
            </a:xfrm>
            <a:prstGeom prst="rect">
              <a:avLst/>
            </a:prstGeom>
          </p:spPr>
        </p:pic>
        <p:pic>
          <p:nvPicPr>
            <p:cNvPr id="76" name="Picture 2128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020826" y="2223770"/>
              <a:ext cx="3783076" cy="213360"/>
            </a:xfrm>
            <a:prstGeom prst="rect">
              <a:avLst/>
            </a:prstGeom>
          </p:spPr>
        </p:pic>
        <p:pic>
          <p:nvPicPr>
            <p:cNvPr id="77" name="Picture 2130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668731" y="2437130"/>
              <a:ext cx="3301619" cy="213360"/>
            </a:xfrm>
            <a:prstGeom prst="rect">
              <a:avLst/>
            </a:prstGeom>
          </p:spPr>
        </p:pic>
        <p:pic>
          <p:nvPicPr>
            <p:cNvPr id="78" name="Picture 2132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3878580" y="2437130"/>
              <a:ext cx="1246835" cy="213360"/>
            </a:xfrm>
            <a:prstGeom prst="rect">
              <a:avLst/>
            </a:prstGeom>
          </p:spPr>
        </p:pic>
        <p:sp>
          <p:nvSpPr>
            <p:cNvPr id="79" name="Shape 2134"/>
            <p:cNvSpPr/>
            <p:nvPr/>
          </p:nvSpPr>
          <p:spPr>
            <a:xfrm>
              <a:off x="448056" y="2807208"/>
              <a:ext cx="4802124" cy="864108"/>
            </a:xfrm>
            <a:custGeom>
              <a:avLst/>
              <a:gdLst/>
              <a:ahLst/>
              <a:cxnLst/>
              <a:rect l="0" t="0" r="0" b="0"/>
              <a:pathLst>
                <a:path w="4802124" h="864108">
                  <a:moveTo>
                    <a:pt x="0" y="144018"/>
                  </a:moveTo>
                  <a:cubicBezTo>
                    <a:pt x="0" y="64516"/>
                    <a:pt x="64478" y="0"/>
                    <a:pt x="144018" y="0"/>
                  </a:cubicBezTo>
                  <a:lnTo>
                    <a:pt x="4658106" y="0"/>
                  </a:lnTo>
                  <a:cubicBezTo>
                    <a:pt x="4737608" y="0"/>
                    <a:pt x="4802124" y="64516"/>
                    <a:pt x="4802124" y="144018"/>
                  </a:cubicBezTo>
                  <a:lnTo>
                    <a:pt x="4802124" y="720090"/>
                  </a:lnTo>
                  <a:cubicBezTo>
                    <a:pt x="4802124" y="799630"/>
                    <a:pt x="4737608" y="864108"/>
                    <a:pt x="4658106" y="864108"/>
                  </a:cubicBezTo>
                  <a:lnTo>
                    <a:pt x="144018" y="864108"/>
                  </a:lnTo>
                  <a:cubicBezTo>
                    <a:pt x="64478" y="864108"/>
                    <a:pt x="0" y="799630"/>
                    <a:pt x="0" y="72009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80" name="Picture 2136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1108837" y="2920619"/>
              <a:ext cx="3609594" cy="213360"/>
            </a:xfrm>
            <a:prstGeom prst="rect">
              <a:avLst/>
            </a:prstGeom>
          </p:spPr>
        </p:pic>
        <p:pic>
          <p:nvPicPr>
            <p:cNvPr id="81" name="Picture 2138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904621" y="3133954"/>
              <a:ext cx="1275207" cy="213360"/>
            </a:xfrm>
            <a:prstGeom prst="rect">
              <a:avLst/>
            </a:prstGeom>
          </p:spPr>
        </p:pic>
        <p:pic>
          <p:nvPicPr>
            <p:cNvPr id="82" name="Picture 2140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2088769" y="3133954"/>
              <a:ext cx="2836545" cy="213360"/>
            </a:xfrm>
            <a:prstGeom prst="rect">
              <a:avLst/>
            </a:prstGeom>
          </p:spPr>
        </p:pic>
        <p:pic>
          <p:nvPicPr>
            <p:cNvPr id="83" name="Picture 2142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985393" y="3347314"/>
              <a:ext cx="3818890" cy="213360"/>
            </a:xfrm>
            <a:prstGeom prst="rect">
              <a:avLst/>
            </a:prstGeom>
          </p:spPr>
        </p:pic>
        <p:sp>
          <p:nvSpPr>
            <p:cNvPr id="84" name="Shape 2144"/>
            <p:cNvSpPr/>
            <p:nvPr/>
          </p:nvSpPr>
          <p:spPr>
            <a:xfrm>
              <a:off x="448056" y="3785616"/>
              <a:ext cx="4764024" cy="577596"/>
            </a:xfrm>
            <a:custGeom>
              <a:avLst/>
              <a:gdLst/>
              <a:ahLst/>
              <a:cxnLst/>
              <a:rect l="0" t="0" r="0" b="0"/>
              <a:pathLst>
                <a:path w="4764024" h="577596">
                  <a:moveTo>
                    <a:pt x="0" y="96266"/>
                  </a:moveTo>
                  <a:cubicBezTo>
                    <a:pt x="0" y="43104"/>
                    <a:pt x="43104" y="0"/>
                    <a:pt x="96266" y="0"/>
                  </a:cubicBezTo>
                  <a:lnTo>
                    <a:pt x="4667758" y="0"/>
                  </a:lnTo>
                  <a:cubicBezTo>
                    <a:pt x="4720971" y="0"/>
                    <a:pt x="4764024" y="43104"/>
                    <a:pt x="4764024" y="96266"/>
                  </a:cubicBezTo>
                  <a:lnTo>
                    <a:pt x="4764024" y="481330"/>
                  </a:lnTo>
                  <a:cubicBezTo>
                    <a:pt x="4764024" y="534493"/>
                    <a:pt x="4720971" y="577596"/>
                    <a:pt x="4667758" y="577596"/>
                  </a:cubicBezTo>
                  <a:lnTo>
                    <a:pt x="96266" y="577596"/>
                  </a:lnTo>
                  <a:cubicBezTo>
                    <a:pt x="43104" y="577596"/>
                    <a:pt x="0" y="534493"/>
                    <a:pt x="0" y="481330"/>
                  </a:cubicBezTo>
                  <a:close/>
                </a:path>
              </a:pathLst>
            </a:custGeom>
            <a:ln w="3048" cap="flat">
              <a:miter lim="127000"/>
            </a:ln>
          </p:spPr>
          <p:style>
            <a:lnRef idx="1">
              <a:srgbClr val="0082C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pic>
          <p:nvPicPr>
            <p:cNvPr id="85" name="Picture 2146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1037844" y="3862121"/>
              <a:ext cx="3713861" cy="213360"/>
            </a:xfrm>
            <a:prstGeom prst="rect">
              <a:avLst/>
            </a:prstGeom>
          </p:spPr>
        </p:pic>
        <p:pic>
          <p:nvPicPr>
            <p:cNvPr id="86" name="Picture 2148"/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1664208" y="4075481"/>
              <a:ext cx="1272286" cy="213360"/>
            </a:xfrm>
            <a:prstGeom prst="rect">
              <a:avLst/>
            </a:prstGeom>
          </p:spPr>
        </p:pic>
        <p:pic>
          <p:nvPicPr>
            <p:cNvPr id="87" name="Picture 2150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2845562" y="4075481"/>
              <a:ext cx="1246505" cy="213360"/>
            </a:xfrm>
            <a:prstGeom prst="rect">
              <a:avLst/>
            </a:prstGeom>
          </p:spPr>
        </p:pic>
      </p:grpSp>
      <p:sp>
        <p:nvSpPr>
          <p:cNvPr id="28" name="Скругленный прямоугольник 27"/>
          <p:cNvSpPr/>
          <p:nvPr/>
        </p:nvSpPr>
        <p:spPr>
          <a:xfrm>
            <a:off x="6122126" y="453457"/>
            <a:ext cx="3727269" cy="42428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52755" y="480931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КОЛИЧЕСТВО ЧЛЕНОВ: 6 ЧЕЛОВЕК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122127" y="1076140"/>
            <a:ext cx="4754879" cy="424280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6252755" y="1103614"/>
            <a:ext cx="46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РЕЗЕРВ КАНДИДАТОВ В ЧЛЕНЫ: 4 ЧЕЛОВЕКА </a:t>
            </a:r>
            <a:endParaRPr lang="ru-RU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91" name="Picture 13208"/>
          <p:cNvPicPr/>
          <p:nvPr/>
        </p:nvPicPr>
        <p:blipFill rotWithShape="1">
          <a:blip r:embed="rId28"/>
          <a:srcRect l="11090" r="77497" b="89471"/>
          <a:stretch/>
        </p:blipFill>
        <p:spPr bwMode="auto">
          <a:xfrm>
            <a:off x="10049478" y="309660"/>
            <a:ext cx="676275" cy="69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13208"/>
          <p:cNvPicPr/>
          <p:nvPr/>
        </p:nvPicPr>
        <p:blipFill rotWithShape="1">
          <a:blip r:embed="rId28"/>
          <a:srcRect l="26202" t="10240" r="62709" b="79079"/>
          <a:stretch/>
        </p:blipFill>
        <p:spPr bwMode="auto">
          <a:xfrm>
            <a:off x="11077089" y="918687"/>
            <a:ext cx="656590" cy="704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13208"/>
          <p:cNvPicPr/>
          <p:nvPr/>
        </p:nvPicPr>
        <p:blipFill rotWithShape="1">
          <a:blip r:embed="rId28"/>
          <a:srcRect t="21376" r="2099" b="-1"/>
          <a:stretch/>
        </p:blipFill>
        <p:spPr bwMode="auto">
          <a:xfrm>
            <a:off x="6053823" y="1602377"/>
            <a:ext cx="5800725" cy="519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82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6884" y="365126"/>
            <a:ext cx="11627318" cy="4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СВЕДЕНИЯ О ДОХОДАХ И РАСХОДАХ МИНИСТЕРСТВА: ПЛАН НА 2025 ГОД</a:t>
            </a:r>
            <a:endParaRPr lang="ru-RU" sz="24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886" y="798898"/>
            <a:ext cx="11627318" cy="5843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267" y="975398"/>
            <a:ext cx="11184556" cy="78054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95365" y="1020276"/>
            <a:ext cx="4271884" cy="658951"/>
            <a:chOff x="742978" y="1020276"/>
            <a:chExt cx="4271884" cy="658951"/>
          </a:xfrm>
        </p:grpSpPr>
        <p:sp>
          <p:nvSpPr>
            <p:cNvPr id="8" name="TextBox 7"/>
            <p:cNvSpPr txBox="1"/>
            <p:nvPr/>
          </p:nvSpPr>
          <p:spPr>
            <a:xfrm>
              <a:off x="742978" y="1193383"/>
              <a:ext cx="3557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ДОХОДЫ план (МЛН РУБЛЕЙ) </a:t>
              </a:r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160,18</a:t>
              </a:r>
              <a:r>
                <a:rPr lang="ru-RU" b="1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 </a:t>
              </a:r>
              <a:r>
                <a:rPr lang="ru-RU" dirty="0" smtClean="0">
                  <a:solidFill>
                    <a:srgbClr val="F05A28"/>
                  </a:solidFill>
                  <a:latin typeface="Muller Narrow Light" panose="00000400000000000000" pitchFamily="50" charset="-52"/>
                </a:rPr>
                <a:t>  </a:t>
              </a:r>
              <a:endParaRPr lang="ru-RU" b="1" dirty="0">
                <a:solidFill>
                  <a:srgbClr val="F05A28"/>
                </a:solidFill>
                <a:latin typeface="Muller Narrow Light" panose="00000400000000000000" pitchFamily="50" charset="-52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89272" y="1530417"/>
              <a:ext cx="3465094" cy="9625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 contourW="6350"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13210"/>
            <p:cNvPicPr/>
            <p:nvPr/>
          </p:nvPicPr>
          <p:blipFill rotWithShape="1">
            <a:blip r:embed="rId2"/>
            <a:srcRect l="3149" t="19182" r="91561" b="73893"/>
            <a:stretch/>
          </p:blipFill>
          <p:spPr bwMode="auto">
            <a:xfrm>
              <a:off x="4297679" y="1020276"/>
              <a:ext cx="717183" cy="6589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592619" y="980189"/>
            <a:ext cx="4447557" cy="717398"/>
            <a:chOff x="6871752" y="980190"/>
            <a:chExt cx="4447557" cy="717398"/>
          </a:xfrm>
        </p:grpSpPr>
        <p:sp>
          <p:nvSpPr>
            <p:cNvPr id="12" name="TextBox 11"/>
            <p:cNvSpPr txBox="1"/>
            <p:nvPr/>
          </p:nvSpPr>
          <p:spPr>
            <a:xfrm>
              <a:off x="6871752" y="1212059"/>
              <a:ext cx="3744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РАСХОДЫ план (МЛН РУБЛЕЙ) 2 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139,34</a:t>
              </a:r>
              <a:r>
                <a:rPr lang="ru-RU" dirty="0" smtClean="0">
                  <a:solidFill>
                    <a:srgbClr val="0082C8"/>
                  </a:solidFill>
                  <a:latin typeface="Muller Narrow Light" panose="00000400000000000000" pitchFamily="50" charset="-52"/>
                </a:rPr>
                <a:t>  </a:t>
              </a:r>
              <a:endParaRPr lang="ru-RU" b="1" dirty="0">
                <a:solidFill>
                  <a:srgbClr val="0082C8"/>
                </a:solidFill>
                <a:latin typeface="Muller Narrow Light" panose="00000400000000000000" pitchFamily="50" charset="-52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871752" y="1515610"/>
              <a:ext cx="3697590" cy="24431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 contourW="6350"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210"/>
            <p:cNvPicPr/>
            <p:nvPr/>
          </p:nvPicPr>
          <p:blipFill rotWithShape="1">
            <a:blip r:embed="rId2"/>
            <a:srcRect l="3320" t="28705" r="91707" b="65071"/>
            <a:stretch/>
          </p:blipFill>
          <p:spPr bwMode="auto">
            <a:xfrm>
              <a:off x="10569342" y="980190"/>
              <a:ext cx="749967" cy="71739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631479" y="1915381"/>
            <a:ext cx="5072514" cy="715038"/>
            <a:chOff x="635268" y="2063376"/>
            <a:chExt cx="5072514" cy="71503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35268" y="2063376"/>
              <a:ext cx="5072514" cy="715038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2836" y="2155736"/>
              <a:ext cx="40522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СУБСИДИИ БЮДЖЕТАМ БЮДЖЕТНОЙ СИСТЕМЫ РОССИЙСКОЙ ФЕДЕРАЦИИ (МЕЖБЮДЖЕТНЫЕ СУБСИДИИ)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828178" y="2165951"/>
              <a:ext cx="801671" cy="530862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2639" y="2231327"/>
              <a:ext cx="879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134,6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5962808" y="1892879"/>
            <a:ext cx="5857015" cy="57743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62808" y="2587321"/>
            <a:ext cx="5857015" cy="32459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62809" y="2996001"/>
            <a:ext cx="5857014" cy="42190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62808" y="4072271"/>
            <a:ext cx="5857015" cy="23964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962808" y="4455951"/>
            <a:ext cx="5857015" cy="27796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25400"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46301" y="1864853"/>
            <a:ext cx="53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РАСХОДЫ НА ОБЕСПЕЧЕНИЕ ДЕЯТЕЛЬНОСТИ (ОКАЗАНИЕ УСЛУГ) ПОДВЕДОМСТВЕННЫХ УЧРЕЖДЕНИЙ, В Т.Ч. НА  ПРЕДОСТАВЛЕНИЕ ГОСУДАРСТВЕННЫМ БЮДЖЕТНЫМ АВТОНОМНЫМ УЧРЕЖДЕНИЯМ СУБСИДИЙ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63976" y="1925009"/>
            <a:ext cx="938066" cy="322234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805105" y="1899059"/>
            <a:ext cx="112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1 803,37       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2808" y="2565232"/>
            <a:ext cx="4776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СУБСИДИИ МУНИЦИПАЛЬНЫМ ОБРАЗОВАНИЯМ МУРМАНСКОЙ ОБЛАСТИ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895789" y="2613195"/>
            <a:ext cx="853242" cy="263023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uller Narrow ExtraBold" panose="00000900000000000000" pitchFamily="50" charset="-52"/>
              </a:rPr>
              <a:t>90,19</a:t>
            </a:r>
            <a:endParaRPr lang="ru-RU" sz="2000" b="1" dirty="0">
              <a:latin typeface="Muller Narrow ExtraBold" panose="00000900000000000000" pitchFamily="50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2808" y="2956241"/>
            <a:ext cx="507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uller Narrow Light" panose="00000400000000000000" pitchFamily="50" charset="-52"/>
              </a:rPr>
              <a:t>СУБСИДИИ И ГРАНТЫ В ФОРМЕ СУБСИДИЙ СОЦИАЛЬНО ОРИЕНТИРОВАННЫМ НЕКОММЕРЧЕСКИМ ОРГАНИЗАЦИЯМ МУРМАНСКОЙ ОБЛАСТИ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908156" y="3066124"/>
            <a:ext cx="869523" cy="330438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0807337" y="3028925"/>
            <a:ext cx="103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158,16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62808" y="4042368"/>
            <a:ext cx="35252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uller Narrow Light" panose="00000400000000000000" pitchFamily="50" charset="-52"/>
              </a:rPr>
              <a:t>РАСХОДЫ ВЕДОМСТВА</a:t>
            </a:r>
            <a:endParaRPr lang="ru-RU" sz="1300" dirty="0">
              <a:latin typeface="Muller Narrow Light" panose="00000400000000000000" pitchFamily="50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807337" y="4090521"/>
            <a:ext cx="951273" cy="213790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908157" y="3983825"/>
            <a:ext cx="84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68,18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81643" y="4455951"/>
            <a:ext cx="24833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Muller Narrow Light" panose="00000400000000000000" pitchFamily="50" charset="-52"/>
              </a:rPr>
              <a:t>ГРАНТЫ ФИЗЛИЦАМ</a:t>
            </a:r>
            <a:endParaRPr lang="ru-RU" sz="1300" dirty="0">
              <a:latin typeface="Muller Narrow Light" panose="00000400000000000000" pitchFamily="50" charset="-52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807338" y="4484785"/>
            <a:ext cx="941694" cy="217506"/>
          </a:xfrm>
          <a:prstGeom prst="round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0985531" y="4390460"/>
            <a:ext cx="86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1,</a:t>
            </a:r>
            <a:r>
              <a: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44</a:t>
            </a:r>
            <a:endParaRPr lang="ru-RU" sz="2000" b="1" dirty="0">
              <a:solidFill>
                <a:schemeClr val="bg1"/>
              </a:solidFill>
              <a:latin typeface="Muller Narrow ExtraBold" panose="00000900000000000000" pitchFamily="50" charset="-52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18672" y="3823221"/>
            <a:ext cx="5072514" cy="571591"/>
            <a:chOff x="635267" y="3910346"/>
            <a:chExt cx="5072514" cy="57159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35267" y="3910346"/>
              <a:ext cx="5072514" cy="57159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5267" y="3958717"/>
              <a:ext cx="46923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ПОДДЕРЖКА ТВОРЧЕСКОЙ ДЕЯТЕЛЬНОСТИ И ТЕХНИЧЕСКОЕ ОСНАЩЕНИЕ ГОСУДАРСТВЕННЫХ ОБЛАСТНЫХ ТЕАТРОВ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4853716" y="3961361"/>
              <a:ext cx="750594" cy="494590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40984" y="4008601"/>
              <a:ext cx="754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13,16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18672" y="2744707"/>
            <a:ext cx="5072514" cy="940923"/>
            <a:chOff x="635267" y="3910346"/>
            <a:chExt cx="5072514" cy="94092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35267" y="3910346"/>
              <a:ext cx="5072514" cy="94092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074" y="4046210"/>
              <a:ext cx="469231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dirty="0" smtClean="0">
                  <a:latin typeface="Muller Narrow Light" panose="00000400000000000000" pitchFamily="50" charset="-52"/>
                </a:rPr>
                <a:t>ПОДДЕРЖКА РАБОТНИКОВ КУЛЬТУРЫ, ПЕРЕЕХАВШИХ В НАСЕЛЕННЫЕ ПУНКТЫ С ЧИСЛОМ ЖИТЕЛЕЙ ДО </a:t>
              </a:r>
            </a:p>
            <a:p>
              <a:r>
                <a:rPr lang="ru-RU" sz="1300" dirty="0" smtClean="0">
                  <a:latin typeface="Muller Narrow Light" panose="00000400000000000000" pitchFamily="50" charset="-52"/>
                </a:rPr>
                <a:t>50 ТЫС. ЧЕЛОВЕК</a:t>
              </a:r>
              <a:endParaRPr lang="ru-RU" sz="1300" dirty="0">
                <a:latin typeface="Muller Narrow Light" panose="00000400000000000000" pitchFamily="50" charset="-52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865085" y="4114370"/>
              <a:ext cx="784085" cy="447406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55559" y="4130134"/>
              <a:ext cx="82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12,42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962808" y="3475107"/>
            <a:ext cx="5945683" cy="508292"/>
            <a:chOff x="635267" y="3910346"/>
            <a:chExt cx="5127333" cy="571592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35267" y="3910346"/>
              <a:ext cx="5072515" cy="571592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 contourW="25400">
              <a:contourClr>
                <a:srgbClr val="00B0F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5267" y="3958717"/>
              <a:ext cx="4692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Muller Narrow Light" panose="00000400000000000000" pitchFamily="50" charset="-52"/>
                </a:rPr>
                <a:t>ПОДДЕРЖКА РАБОТНИКОВ КУЛЬТУРЫ, ПЕРЕЕХАВШИХ В НАСЕЛЕННЫЕ ПУНКТЫ С ЧИСЛОМ ЖИТЕЛЕЙ ДО </a:t>
              </a:r>
              <a:r>
                <a:rPr lang="ru-RU" sz="1200" dirty="0" smtClean="0">
                  <a:latin typeface="Muller Narrow Light" panose="00000400000000000000" pitchFamily="50" charset="-52"/>
                </a:rPr>
                <a:t>50 </a:t>
              </a:r>
              <a:r>
                <a:rPr lang="ru-RU" sz="1200" dirty="0">
                  <a:latin typeface="Muller Narrow Light" panose="00000400000000000000" pitchFamily="50" charset="-52"/>
                </a:rPr>
                <a:t>ТЫС. ЧЕЛОВЕК</a:t>
              </a: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5031927" y="4087825"/>
              <a:ext cx="653970" cy="372690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63159" y="4001158"/>
              <a:ext cx="699441" cy="460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18,00</a:t>
              </a:r>
            </a:p>
          </p:txBody>
        </p:sp>
      </p:grp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07405"/>
              </p:ext>
            </p:extLst>
          </p:nvPr>
        </p:nvGraphicFramePr>
        <p:xfrm>
          <a:off x="1837171" y="4920343"/>
          <a:ext cx="2869582" cy="165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872439"/>
              </p:ext>
            </p:extLst>
          </p:nvPr>
        </p:nvGraphicFramePr>
        <p:xfrm>
          <a:off x="7122548" y="4946469"/>
          <a:ext cx="2841580" cy="158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113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233085"/>
            <a:ext cx="10515600" cy="4159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СВЕДЕНИЯ О РАСХОДАХ МИНИСТЕРСТВА: ПЛАН И ИСПОЛНЕНИЕ ЗА 202</a:t>
            </a:r>
            <a:r>
              <a:rPr lang="en-US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4</a:t>
            </a:r>
            <a:r>
              <a:rPr lang="ru-RU" sz="24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 ГОД</a:t>
            </a:r>
            <a:endParaRPr lang="ru-RU" sz="2400" b="1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375" y="781050"/>
            <a:ext cx="11649075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895350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ПЛАН 202</a:t>
            </a:r>
            <a:r>
              <a:rPr lang="en-US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5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=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1 803,37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МЛН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РУБЛЕЙ </a:t>
            </a:r>
            <a:endParaRPr lang="ru-RU" sz="14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627" t="39198" r="85469" b="51917"/>
          <a:stretch/>
        </p:blipFill>
        <p:spPr bwMode="auto">
          <a:xfrm>
            <a:off x="5043487" y="814387"/>
            <a:ext cx="681038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3594" y="839569"/>
            <a:ext cx="488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ФАКТ </a:t>
            </a:r>
            <a:r>
              <a:rPr lang="ru-RU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3</a:t>
            </a:r>
            <a:r>
              <a:rPr lang="en-US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кв.</a:t>
            </a:r>
            <a:r>
              <a:rPr lang="en-US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2025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 =  1 </a:t>
            </a:r>
            <a:r>
              <a:rPr lang="ru-RU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272,04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МЛН РУБЛЕЙ </a:t>
            </a:r>
          </a:p>
          <a:p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(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72,8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% </a:t>
            </a:r>
            <a:r>
              <a:rPr lang="ru-RU" sz="14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ОТ ПЛАНА) </a:t>
            </a:r>
            <a:endParaRPr lang="ru-RU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144" y="1585267"/>
            <a:ext cx="507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РАСХОДЫ ЗА </a:t>
            </a:r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3 </a:t>
            </a:r>
            <a:r>
              <a:rPr lang="ru-RU" sz="2400" dirty="0" smtClean="0">
                <a:solidFill>
                  <a:srgbClr val="0082C8"/>
                </a:solidFill>
                <a:latin typeface="Muller Narrow ExtraBold" panose="00000900000000000000" pitchFamily="50" charset="-52"/>
              </a:rPr>
              <a:t>квартал 2025 года:</a:t>
            </a:r>
            <a:endParaRPr lang="ru-RU" sz="2400" dirty="0">
              <a:solidFill>
                <a:srgbClr val="0082C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24" y="2042815"/>
            <a:ext cx="6600825" cy="4201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7" y="2450336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04875" y="2242750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ОБЕСПЕЧЕНИЕ ДЕЯТЕЛЬНОСТИ (ОКАЗАНИЕ УСЛУГ) ПОВЕДОМСТВЕННЫХ УЧРЕЖДЕНИЙ, В ТОМ ЧИСЛЕ НА ПРЕДОСТАВЛЕНИЕ ГОСУДАРСТВЕННЫМ БЮДЖЕТНЫМ И АВТОНОМНЫМ УЧРЕЖДЕНИЯМ СУБСИДИЙ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7" y="3275410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4875" y="3235712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СУБСИДИИ МУНИЦИПАЛЬНЫМ ОБРАЗОВАНИЯМ МУРМАНСКОЙ ОБЛАСТИ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3940743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04875" y="3837485"/>
            <a:ext cx="4250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СУБСИДИИ И ГРАНТЫ В ФОРМЕ СУБСИДИЙ СОЦИАЛЬНО ОРИЕНТИРОВАННЫМ НЕКОММЕРЧЕСКИМ ОРГАНИЗАЦИЯМ МУРМАНСКОЙ ОБЛАСТИ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6" name="Рисунок 25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4798290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31067" y="4826835"/>
            <a:ext cx="338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РАСХОДЫ ВЕДОМСТВА</a:t>
            </a:r>
            <a:endParaRPr lang="ru-RU" sz="1400" dirty="0">
              <a:latin typeface="Muller Narrow Light" panose="00000400000000000000" pitchFamily="50" charset="-52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2"/>
          <a:srcRect l="33250" t="39198" r="63778" b="51956"/>
          <a:stretch/>
        </p:blipFill>
        <p:spPr bwMode="auto">
          <a:xfrm>
            <a:off x="585786" y="5355772"/>
            <a:ext cx="371475" cy="3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52502" y="5358111"/>
            <a:ext cx="437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uller Narrow Light" panose="00000400000000000000" pitchFamily="50" charset="-52"/>
              </a:rPr>
              <a:t>ГРАНТЫ ФИЗЛИЦАМ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94172" y="2277402"/>
            <a:ext cx="1202422" cy="577025"/>
            <a:chOff x="5294172" y="2277402"/>
            <a:chExt cx="1202422" cy="57702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405437" y="2277402"/>
              <a:ext cx="949254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4172" y="2368267"/>
              <a:ext cx="1202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1 272,04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08460" y="3072015"/>
            <a:ext cx="1004886" cy="577025"/>
            <a:chOff x="5327510" y="2277402"/>
            <a:chExt cx="1004886" cy="57702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27510" y="2357109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84,65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400676" y="3843075"/>
            <a:ext cx="905414" cy="577025"/>
            <a:chOff x="5400676" y="2277402"/>
            <a:chExt cx="905414" cy="57702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0676" y="2341525"/>
              <a:ext cx="905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134,89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15717" y="4574015"/>
            <a:ext cx="1004886" cy="577025"/>
            <a:chOff x="5320479" y="2277402"/>
            <a:chExt cx="1004886" cy="57702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20479" y="2355284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47,98</a:t>
              </a:r>
              <a:endParaRPr lang="ru-RU" sz="2000" b="1" dirty="0" smtClean="0">
                <a:solidFill>
                  <a:schemeClr val="bg1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60196" y="5297150"/>
            <a:ext cx="1004886" cy="577025"/>
            <a:chOff x="5364958" y="2277402"/>
            <a:chExt cx="1004886" cy="57702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405437" y="2277402"/>
              <a:ext cx="820457" cy="577025"/>
            </a:xfrm>
            <a:prstGeom prst="roundRect">
              <a:avLst/>
            </a:prstGeom>
            <a:solidFill>
              <a:srgbClr val="008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4958" y="2353594"/>
              <a:ext cx="1004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Muller Narrow ExtraBold" panose="00000900000000000000" pitchFamily="50" charset="-52"/>
                </a:rPr>
                <a:t>    1,30</a:t>
              </a:r>
            </a:p>
          </p:txBody>
        </p:sp>
      </p:grp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606507"/>
              </p:ext>
            </p:extLst>
          </p:nvPr>
        </p:nvGraphicFramePr>
        <p:xfrm>
          <a:off x="7023463" y="2124891"/>
          <a:ext cx="4572000" cy="407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110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36" y="435942"/>
            <a:ext cx="10519954" cy="375103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МЕРОПРИЯТИЯ ПО РАЗВИТИЮ МУНИЦИПАЛЬНЫХ УЧРЕЖДЕНИЙ КУЛЬТУРЫ В </a:t>
            </a:r>
            <a:r>
              <a:rPr lang="ru-RU" sz="2100" b="1" dirty="0" smtClean="0">
                <a:solidFill>
                  <a:srgbClr val="282828"/>
                </a:solidFill>
                <a:latin typeface="Muller Narrow ExtraBold" panose="00000900000000000000" pitchFamily="50" charset="-52"/>
              </a:rPr>
              <a:t>2025 </a:t>
            </a:r>
            <a:r>
              <a:rPr lang="ru-RU" sz="2100" b="1" dirty="0">
                <a:solidFill>
                  <a:srgbClr val="282828"/>
                </a:solidFill>
                <a:latin typeface="Muller Narrow ExtraBold" panose="00000900000000000000" pitchFamily="50" charset="-52"/>
              </a:rPr>
              <a:t>ГОДУ</a:t>
            </a:r>
            <a:endParaRPr lang="ru-RU" sz="2100" dirty="0">
              <a:solidFill>
                <a:srgbClr val="282828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25" t="24072" r="82042" b="29965"/>
          <a:stretch/>
        </p:blipFill>
        <p:spPr bwMode="auto">
          <a:xfrm>
            <a:off x="10838990" y="117513"/>
            <a:ext cx="766920" cy="712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86047" y="1000195"/>
            <a:ext cx="4029075" cy="1169581"/>
            <a:chOff x="846909" y="682504"/>
            <a:chExt cx="4029075" cy="101618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46909" y="682504"/>
              <a:ext cx="4029075" cy="101618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3561" y="682505"/>
              <a:ext cx="1542410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КИРОВСК</a:t>
              </a:r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2658" y="976682"/>
              <a:ext cx="3522599" cy="5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Техническое оснащение МБУК «Кировский историко-краеведческий музей с мемориалом С.М. Кирова и выставочным залом»</a:t>
              </a: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7744" y="1042126"/>
              <a:ext cx="678240" cy="37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1,76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0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0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86047" y="2431953"/>
            <a:ext cx="4029075" cy="1116902"/>
            <a:chOff x="846909" y="682504"/>
            <a:chExt cx="4029075" cy="8258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46909" y="682504"/>
              <a:ext cx="4029075" cy="82589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8235" y="688795"/>
              <a:ext cx="2052165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          СЕВЕРОМОРСК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2876" y="929852"/>
              <a:ext cx="3522599" cy="34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Ремонт фасада, кровли здания МБУК ЦДМ по адресу г. Североморск, улица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Душенова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д. 10А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726" y="955333"/>
              <a:ext cx="678240" cy="31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14,8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159114" y="1152374"/>
            <a:ext cx="5737323" cy="3297077"/>
            <a:chOff x="846909" y="682505"/>
            <a:chExt cx="4029075" cy="269654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46909" y="682505"/>
              <a:ext cx="4029075" cy="2696540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4078" y="791170"/>
              <a:ext cx="3617038" cy="196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Комплектование книжных фондов библиотек: </a:t>
              </a:r>
            </a:p>
            <a:p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«Центральная детская библиотека города Мурманска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</a:t>
              </a:r>
            </a:p>
            <a:p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ЗАТО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Александровск Мурманской области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»</a:t>
              </a:r>
            </a:p>
            <a:p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Североморская 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</a:t>
              </a: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«Централизованная библиотечная система» г.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Ковдор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 «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Ловозерская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межпоселенческая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библиотека</a:t>
              </a:r>
              <a:endParaRPr lang="ru-RU" sz="1200" dirty="0" smtClean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890693" y="3817141"/>
            <a:ext cx="4086880" cy="1384272"/>
            <a:chOff x="6129654" y="841226"/>
            <a:chExt cx="4086880" cy="147282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6129654" y="847726"/>
              <a:ext cx="4029075" cy="1466325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78435" y="841226"/>
              <a:ext cx="1518364" cy="392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МОНЧЕГОРСК</a:t>
              </a:r>
              <a:endParaRPr lang="ru-RU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92665" y="1298908"/>
              <a:ext cx="3480051" cy="88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Выполнение работ по техническому обследованию и разработке ПСД на капитальный ремонт крыши</a:t>
              </a:r>
            </a:p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«</a:t>
              </a:r>
              <a:r>
                <a:rPr lang="ru-RU" sz="1200" dirty="0" err="1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Мончегорская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 централизованная библиотечная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система»</a:t>
              </a:r>
              <a:endParaRPr lang="ru-RU" sz="1200" dirty="0">
                <a:solidFill>
                  <a:srgbClr val="0082C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38294" y="1425908"/>
              <a:ext cx="678240" cy="45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</a:t>
              </a:r>
              <a:r>
                <a:rPr lang="en-US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14,3</a:t>
              </a:r>
              <a:endParaRPr lang="ru-RU" sz="12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руб.</a:t>
              </a:r>
              <a:endPara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3" name="AutoShape 4" descr="ВКЗ П.Зори открытие 01.09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dmsh2zap.edusite.ru/sveden/files/d4576c199a84f35bdc4325346072cf8a_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 descr="https://dmsh2zap.edusite.ru/sveden/files/d4576c199a84f35bdc4325346072cf8a_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i?id=55dd7ec61c75a7cb69b798189ce380d31723ffee-6390812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6" y="4912940"/>
            <a:ext cx="2024017" cy="13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1887576" y="5386079"/>
            <a:ext cx="4029075" cy="1169581"/>
            <a:chOff x="846909" y="682504"/>
            <a:chExt cx="4029075" cy="101618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46909" y="682504"/>
              <a:ext cx="4029075" cy="101618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3561" y="682505"/>
              <a:ext cx="2323072" cy="320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        </a:t>
              </a:r>
              <a:r>
                <a:rPr lang="ru-RU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АЛЕКСАНДРОВСК</a:t>
              </a:r>
              <a:endParaRPr lang="ru-RU" sz="1050" b="1" dirty="0">
                <a:solidFill>
                  <a:srgbClr val="F05A28"/>
                </a:solidFill>
                <a:latin typeface="Muller Narrow ExtraBold" panose="00000900000000000000" pitchFamily="50" charset="-5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2658" y="976682"/>
              <a:ext cx="3522599" cy="56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Техническое оснащение </a:t>
              </a:r>
              <a:r>
                <a:rPr lang="ru-RU" sz="1200" dirty="0" smtClean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МБУК ЗАТО </a:t>
              </a:r>
              <a:r>
                <a:rPr lang="ru-RU" sz="1200" dirty="0">
                  <a:solidFill>
                    <a:srgbClr val="0082C8"/>
                  </a:solidFill>
                  <a:latin typeface="Muller Narrow ExtraBold" panose="00000900000000000000" pitchFamily="50" charset="-52"/>
                </a:rPr>
                <a:t>Александровск Мурманской области «Городской историко- краеведческий музей г. Полярного »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97744" y="1042126"/>
              <a:ext cx="678240" cy="374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   </a:t>
              </a:r>
              <a:r>
                <a:rPr lang="ru-RU" sz="12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8,87</a:t>
              </a:r>
            </a:p>
            <a:p>
              <a:r>
                <a:rPr lang="ru-RU" sz="1000" dirty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м</a:t>
              </a:r>
              <a:r>
                <a:rPr lang="ru-RU" sz="1000" dirty="0" smtClean="0">
                  <a:solidFill>
                    <a:srgbClr val="F05A28"/>
                  </a:solidFill>
                  <a:latin typeface="Muller Narrow ExtraBold" panose="00000900000000000000" pitchFamily="50" charset="-52"/>
                </a:rPr>
                <a:t>лн руб</a:t>
              </a:r>
              <a:r>
                <a:rPr lang="ru-RU" sz="1000" dirty="0" smtClean="0">
                  <a:solidFill>
                    <a:srgbClr val="FF6600"/>
                  </a:solidFill>
                  <a:latin typeface="Muller Narrow ExtraBold" panose="00000900000000000000" pitchFamily="50" charset="-52"/>
                </a:rPr>
                <a:t>.</a:t>
              </a:r>
              <a:endParaRPr lang="ru-RU" sz="1000" dirty="0">
                <a:solidFill>
                  <a:srgbClr val="FF6600"/>
                </a:solidFill>
                <a:latin typeface="Muller Narrow ExtraBold" panose="00000900000000000000" pitchFamily="50" charset="-5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165910" y="1677079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0,38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65910" y="2128340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72876" y="2521667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185843" y="2981720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90589" y="3396492"/>
            <a:ext cx="67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0,65</a:t>
            </a:r>
            <a:endParaRPr lang="ru-RU" sz="1200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  <a:p>
            <a:r>
              <a:rPr lang="ru-RU" sz="1000" dirty="0">
                <a:solidFill>
                  <a:srgbClr val="F05A28"/>
                </a:solidFill>
                <a:latin typeface="Muller Narrow ExtraBold" panose="00000900000000000000" pitchFamily="50" charset="-52"/>
              </a:rPr>
              <a:t>м</a:t>
            </a:r>
            <a:r>
              <a:rPr lang="ru-RU" sz="10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лн руб</a:t>
            </a:r>
            <a:r>
              <a:rPr lang="ru-RU" sz="1000" dirty="0" smtClean="0">
                <a:solidFill>
                  <a:srgbClr val="FF6600"/>
                </a:solidFill>
                <a:latin typeface="Muller Narrow ExtraBold" panose="00000900000000000000" pitchFamily="50" charset="-52"/>
              </a:rPr>
              <a:t>.</a:t>
            </a:r>
            <a:endParaRPr lang="ru-RU" sz="1000" dirty="0">
              <a:solidFill>
                <a:srgbClr val="FF6600"/>
              </a:solidFill>
              <a:latin typeface="Muller Narrow ExtraBold" panose="00000900000000000000" pitchFamily="50" charset="-52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" y="1023211"/>
            <a:ext cx="1498063" cy="11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" y="2488388"/>
            <a:ext cx="1498063" cy="11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" y="3892732"/>
            <a:ext cx="1478821" cy="11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0" y="5451103"/>
            <a:ext cx="1475372" cy="11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26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6801</TotalTime>
  <Words>1667</Words>
  <Application>Microsoft Office PowerPoint</Application>
  <PresentationFormat>Широкоэкранный</PresentationFormat>
  <Paragraphs>283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Corki</vt:lpstr>
      <vt:lpstr>Courier New</vt:lpstr>
      <vt:lpstr>Franklin Gothic Demi Cond</vt:lpstr>
      <vt:lpstr>Muller Narrow ExtraBold</vt:lpstr>
      <vt:lpstr>Muller Narrow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ГОСУДАРСТВЕННЫЕ ОБЛАСТНЫЕ УЧРЕЖДЕНИЯ МУРМАНСКОЙ ОБЛАСТИ</vt:lpstr>
      <vt:lpstr>КАЧЕСТВО ФИНАНСОВОГО МЕНЕЖДМЕНТА</vt:lpstr>
      <vt:lpstr>Презентация PowerPoint</vt:lpstr>
      <vt:lpstr>Презентация PowerPoint</vt:lpstr>
      <vt:lpstr>СВЕДЕНИЯ О РАСХОДАХ МИНИСТЕРСТВА: ПЛАН И ИСПОЛНЕНИЕ ЗА 2024 ГОД</vt:lpstr>
      <vt:lpstr>МЕРОПРИЯТИЯ ПО РАЗВИТИЮ МУНИЦИПАЛЬНЫХ УЧРЕЖДЕНИЙ КУЛЬТУРЫ В 2025 ГОДУ</vt:lpstr>
      <vt:lpstr>МЕРОПРИЯТИЯ ПО РАЗВИТИЮ  МУНИЦИПАЛЬНЫХ УЧРЕЖДЕНИЙ КУЛЬТУРЫ В 2025 ГОДУ</vt:lpstr>
      <vt:lpstr>МЕРОПРИЯТИЯ ПО РАЗВИТИЮ МУНИЦИПАЛЬНЫХ УЧРЕЖДЕНИЙ КУЛЬТУРЫ В 2025 ГОДУ</vt:lpstr>
      <vt:lpstr>МЕРОПРИЯТИЯ ПО ПОДДЕРЖКЕ НЕКОММЕРЧЕСКИХ ОРГАНИЗАЦИЙ В СФЕРЕ КУЛЬТУРЫ МУРМАНСКОЙ ОБЛАСТИ В 2025 ГОДУ</vt:lpstr>
      <vt:lpstr>Презентация PowerPoint</vt:lpstr>
      <vt:lpstr>О ПЛАНИРУЕМЫХ РЕЗУЛЬТАТАХ МИНИСТЕРСТВА КУЛЬТУРЫ МУРМАНСКОЙ ОБЛАСТИ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Лунина В.В.</dc:creator>
  <cp:lastModifiedBy>Лунина Виктория</cp:lastModifiedBy>
  <cp:revision>818</cp:revision>
  <cp:lastPrinted>2022-01-17T08:59:40Z</cp:lastPrinted>
  <dcterms:created xsi:type="dcterms:W3CDTF">2021-11-24T06:19:15Z</dcterms:created>
  <dcterms:modified xsi:type="dcterms:W3CDTF">2025-10-14T12:17:57Z</dcterms:modified>
</cp:coreProperties>
</file>